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notesSlides/_rels/notesSlide28.xml.rels" ContentType="application/vnd.openxmlformats-package.relationships+xml"/>
  <Override PartName="/ppt/notesSlides/notesSlide28.xml" ContentType="application/vnd.openxmlformats-officedocument.presentationml.notesSlide+xml"/>
  <Override PartName="/ppt/presProps.xml" ContentType="application/vnd.openxmlformats-officedocument.presentationml.presPro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theme/theme18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46.xml" ContentType="application/vnd.openxmlformats-officedocument.presentationml.slide+xml"/>
  <Override PartName="/ppt/slides/slide28.xml" ContentType="application/vnd.openxmlformats-officedocument.presentationml.slide+xml"/>
  <Override PartName="/ppt/slides/slide45.xml" ContentType="application/vnd.openxmlformats-officedocument.presentationml.slide+xml"/>
  <Override PartName="/ppt/slides/slide27.xml" ContentType="application/vnd.openxmlformats-officedocument.presentationml.slide+xml"/>
  <Override PartName="/ppt/slides/slide4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36.xml" ContentType="application/vnd.openxmlformats-officedocument.presentationml.slide+xml"/>
  <Override PartName="/ppt/slides/slide26.xml" ContentType="application/vnd.openxmlformats-officedocument.presentationml.slide+xml"/>
  <Override PartName="/ppt/slides/slide43.xml" ContentType="application/vnd.openxmlformats-officedocument.presentationml.slide+xml"/>
  <Override PartName="/ppt/slides/slide18.xml" ContentType="application/vnd.openxmlformats-officedocument.presentationml.slide+xml"/>
  <Override PartName="/ppt/slides/slide35.xml" ContentType="application/vnd.openxmlformats-officedocument.presentationml.slide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40.xml.rels" ContentType="application/vnd.openxmlformats-package.relationships+xml"/>
  <Override PartName="/ppt/slides/_rels/slide15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14.xml.rels" ContentType="application/vnd.openxmlformats-package.relationships+xml"/>
  <Override PartName="/ppt/slides/_rels/slide3.xml.rels" ContentType="application/vnd.openxmlformats-package.relationships+xml"/>
  <Override PartName="/ppt/slides/_rels/slide47.xml.rels" ContentType="application/vnd.openxmlformats-package.relationships+xml"/>
  <Override PartName="/ppt/slides/_rels/slide38.xml.rels" ContentType="application/vnd.openxmlformats-package.relationships+xml"/>
  <Override PartName="/ppt/slides/_rels/slide7.xml.rels" ContentType="application/vnd.openxmlformats-package.relationships+xml"/>
  <Override PartName="/ppt/slides/_rels/slide37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6.xml.rels" ContentType="application/vnd.openxmlformats-package.relationships+xml"/>
  <Override PartName="/ppt/slides/_rels/slide42.xml.rels" ContentType="application/vnd.openxmlformats-package.relationships+xml"/>
  <Override PartName="/ppt/slides/_rels/slide25.xml.rels" ContentType="application/vnd.openxmlformats-package.relationships+xml"/>
  <Override PartName="/ppt/slides/_rels/slide34.xml.rels" ContentType="application/vnd.openxmlformats-package.relationships+xml"/>
  <Override PartName="/ppt/slides/_rels/slide17.xml.rels" ContentType="application/vnd.openxmlformats-package.relationships+xml"/>
  <Override PartName="/ppt/slides/_rels/slide5.xml.rels" ContentType="application/vnd.openxmlformats-package.relationships+xml"/>
  <Override PartName="/ppt/slides/_rels/slide18.xml.rels" ContentType="application/vnd.openxmlformats-package.relationships+xml"/>
  <Override PartName="/ppt/slides/_rels/slide35.xml.rels" ContentType="application/vnd.openxmlformats-package.relationships+xml"/>
  <Override PartName="/ppt/slides/_rels/slide26.xml.rels" ContentType="application/vnd.openxmlformats-package.relationships+xml"/>
  <Override PartName="/ppt/slides/_rels/slide43.xml.rels" ContentType="application/vnd.openxmlformats-package.relationships+xml"/>
  <Override PartName="/ppt/slides/_rels/slide19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4.xml.rels" ContentType="application/vnd.openxmlformats-package.relationships+xml"/>
  <Override PartName="/ppt/slides/_rels/slide21.xml.rels" ContentType="application/vnd.openxmlformats-package.relationships+xml"/>
  <Override PartName="/ppt/slides/_rels/slide28.xml.rels" ContentType="application/vnd.openxmlformats-package.relationships+xml"/>
  <Override PartName="/ppt/slides/_rels/slide1.xml.rels" ContentType="application/vnd.openxmlformats-package.relationships+xml"/>
  <Override PartName="/ppt/slides/_rels/slide45.xml.rels" ContentType="application/vnd.openxmlformats-package.relationships+xml"/>
  <Override PartName="/ppt/slides/_rels/slide2.xml.rels" ContentType="application/vnd.openxmlformats-package.relationships+xml"/>
  <Override PartName="/ppt/slides/_rels/slide46.xml.rels" ContentType="application/vnd.openxmlformats-package.relationships+xml"/>
  <Override PartName="/ppt/slides/_rels/slide29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33.xml.rels" ContentType="application/vnd.openxmlformats-package.relationships+xml"/>
  <Override PartName="/ppt/slides/_rels/slide16.xml.rels" ContentType="application/vnd.openxmlformats-package.relationships+xml"/>
  <Override PartName="/ppt/slides/_rels/slide4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30.xml.rels" ContentType="application/vnd.openxmlformats-package.relationships+xml"/>
  <Override PartName="/ppt/slides/slide25.xml" ContentType="application/vnd.openxmlformats-officedocument.presentationml.slide+xml"/>
  <Override PartName="/ppt/slides/slide42.xml" ContentType="application/vnd.openxmlformats-officedocument.presentationml.slide+xml"/>
  <Override PartName="/ppt/slides/slide17.xml" ContentType="application/vnd.openxmlformats-officedocument.presentationml.slide+xml"/>
  <Override PartName="/ppt/slides/slide34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39.xml" ContentType="application/vnd.openxmlformats-officedocument.presentationml.slide+xml"/>
  <Override PartName="/ppt/slides/slide4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8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37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15.xml" ContentType="application/vnd.openxmlformats-officedocument.presentationml.slide+xml"/>
  <Override PartName="/ppt/slides/slide32.xml" ContentType="application/vnd.openxmlformats-officedocument.presentationml.slide+xml"/>
  <Override PartName="/ppt/slides/slide23.xml" ContentType="application/vnd.openxmlformats-officedocument.presentationml.slide+xml"/>
  <Override PartName="/ppt/slides/slide40.xml" ContentType="application/vnd.openxmlformats-officedocument.presentationml.slide+xml"/>
  <Override PartName="/ppt/slides/slide16.xml" ContentType="application/vnd.openxmlformats-officedocument.presentationml.slide+xml"/>
  <Override PartName="/ppt/slides/slide33.xml" ContentType="application/vnd.openxmlformats-officedocument.presentationml.slide+xml"/>
  <Override PartName="/ppt/slides/slide24.xml" ContentType="application/vnd.openxmlformats-officedocument.presentationml.slide+xml"/>
  <Override PartName="/ppt/slides/slide41.xml" ContentType="application/vnd.openxmlformats-officedocument.presentationml.slide+xml"/>
  <Override PartName="/ppt/media/image8.png" ContentType="image/png"/>
  <Override PartName="/ppt/media/image12.png" ContentType="image/png"/>
  <Override PartName="/ppt/media/image7.png" ContentType="image/png"/>
  <Override PartName="/ppt/media/image16.jpeg" ContentType="image/jpeg"/>
  <Override PartName="/ppt/media/image15.png" ContentType="image/png"/>
  <Override PartName="/ppt/media/image14.jpeg" ContentType="image/jpeg"/>
  <Override PartName="/ppt/media/image1.jpeg" ContentType="image/jpeg"/>
  <Override PartName="/ppt/media/image2.jpeg" ContentType="image/jpeg"/>
  <Override PartName="/ppt/media/image3.png" ContentType="image/png"/>
  <Override PartName="/ppt/media/image4.jpeg" ContentType="image/jpeg"/>
  <Override PartName="/ppt/media/image5.png" ContentType="image/png"/>
  <Override PartName="/ppt/media/image9.png" ContentType="image/png"/>
  <Override PartName="/ppt/media/image10.png" ContentType="image/png"/>
  <Override PartName="/ppt/media/image13.jpeg" ContentType="image/jpeg"/>
  <Override PartName="/ppt/media/image6.png" ContentType="image/png"/>
  <Override PartName="/ppt/media/image11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chemeClr val="dk1"/>
                </a:solidFill>
                <a:latin typeface="Trebuchet MS"/>
              </a:rPr>
              <a:t>Click to move the slide</a:t>
            </a:r>
            <a:endParaRPr b="0" lang="en-US" sz="18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dt" idx="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ftr" idx="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6"/>
          <p:cNvSpPr>
            <a:spLocks noGrp="1"/>
          </p:cNvSpPr>
          <p:nvPr>
            <p:ph type="sldNum" idx="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C9995140-3D36-4626-8B00-96A1B05521B2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68DC3D4-9A23-4683-A2F9-392A40E2522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76800" y="2160000"/>
            <a:ext cx="8596080" cy="185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676800" y="4186800"/>
            <a:ext cx="8596080" cy="185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E45E5AA-093B-4DDB-8F59-3DB3BD586F4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76800" y="2160000"/>
            <a:ext cx="4194720" cy="185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5081760" y="2160000"/>
            <a:ext cx="4194720" cy="185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676800" y="4186800"/>
            <a:ext cx="4194720" cy="185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/>
          </p:nvPr>
        </p:nvSpPr>
        <p:spPr>
          <a:xfrm>
            <a:off x="5081760" y="4186800"/>
            <a:ext cx="4194720" cy="185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FD93570-A7FF-4000-8E4F-A0311521723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76800" y="2160000"/>
            <a:ext cx="2767680" cy="185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3583080" y="2160000"/>
            <a:ext cx="2767680" cy="185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489720" y="2160000"/>
            <a:ext cx="2767680" cy="185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/>
          </p:nvPr>
        </p:nvSpPr>
        <p:spPr>
          <a:xfrm>
            <a:off x="676800" y="4186800"/>
            <a:ext cx="2767680" cy="185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sp>
        <p:nvSpPr>
          <p:cNvPr id="61" name="PlaceHolder 6"/>
          <p:cNvSpPr>
            <a:spLocks noGrp="1"/>
          </p:cNvSpPr>
          <p:nvPr>
            <p:ph/>
          </p:nvPr>
        </p:nvSpPr>
        <p:spPr>
          <a:xfrm>
            <a:off x="3583080" y="4186800"/>
            <a:ext cx="2767680" cy="185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sp>
        <p:nvSpPr>
          <p:cNvPr id="62" name="PlaceHolder 7"/>
          <p:cNvSpPr>
            <a:spLocks noGrp="1"/>
          </p:cNvSpPr>
          <p:nvPr>
            <p:ph/>
          </p:nvPr>
        </p:nvSpPr>
        <p:spPr>
          <a:xfrm>
            <a:off x="6489720" y="4186800"/>
            <a:ext cx="2767680" cy="185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AEE8906-6498-4F9B-B99F-22EB6006F02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ubTitle"/>
          </p:nvPr>
        </p:nvSpPr>
        <p:spPr>
          <a:xfrm>
            <a:off x="676800" y="2160000"/>
            <a:ext cx="8596080" cy="388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2C30B3B-DDFA-43BC-A1AC-05CDED92371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76800" y="2160000"/>
            <a:ext cx="8596080" cy="388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8CD727F-92E5-4925-951F-7C1EBD39641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76800" y="2160000"/>
            <a:ext cx="4194720" cy="388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081760" y="2160000"/>
            <a:ext cx="4194720" cy="388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9A96371-F69D-4B39-A117-A493B59A40B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CCE9BAE-CC40-4EAE-9F8A-AC085E35A4D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subTitle"/>
          </p:nvPr>
        </p:nvSpPr>
        <p:spPr>
          <a:xfrm>
            <a:off x="676800" y="608760"/>
            <a:ext cx="8596080" cy="612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8F46849-8D8A-4F75-8E95-D5A193DC7B8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76800" y="2160000"/>
            <a:ext cx="4194720" cy="185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5081760" y="2160000"/>
            <a:ext cx="4194720" cy="388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76800" y="4186800"/>
            <a:ext cx="4194720" cy="185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42119F0-F84B-4219-8383-9314513D8A6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76800" y="2160000"/>
            <a:ext cx="4194720" cy="388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5081760" y="2160000"/>
            <a:ext cx="4194720" cy="185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5081760" y="4186800"/>
            <a:ext cx="4194720" cy="185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BDD5CF5-5AE4-4C15-B9BE-478B142E78D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76800" y="2160000"/>
            <a:ext cx="4194720" cy="185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5081760" y="2160000"/>
            <a:ext cx="4194720" cy="185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676800" y="4186800"/>
            <a:ext cx="8596080" cy="185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2"/>
              </a:spcBef>
              <a:buNone/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832C36C-3D35-4827-9DD1-31939F74984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6"/>
          <p:cNvGrpSpPr/>
          <p:nvPr/>
        </p:nvGrpSpPr>
        <p:grpSpPr>
          <a:xfrm>
            <a:off x="1080" y="-7920"/>
            <a:ext cx="12190680" cy="6866280"/>
            <a:chOff x="1080" y="-7920"/>
            <a:chExt cx="12190680" cy="6866280"/>
          </a:xfrm>
        </p:grpSpPr>
        <p:cxnSp>
          <p:nvCxnSpPr>
            <p:cNvPr id="1" name="Straight Connector 19"/>
            <p:cNvCxnSpPr/>
            <p:nvPr/>
          </p:nvCxnSpPr>
          <p:spPr>
            <a:xfrm>
              <a:off x="9371160" y="360"/>
              <a:ext cx="1219680" cy="6858360"/>
            </a:xfrm>
            <a:prstGeom prst="straightConnector1">
              <a:avLst/>
            </a:prstGeom>
            <a:ln cap="rnd" w="9525">
              <a:solidFill>
                <a:srgbClr val="ffffff">
                  <a:lumMod val="75000"/>
                </a:srgbClr>
              </a:solidFill>
              <a:round/>
            </a:ln>
          </p:spPr>
        </p:cxnSp>
        <p:cxnSp>
          <p:nvCxnSpPr>
            <p:cNvPr id="2" name="Straight Connector 20"/>
            <p:cNvCxnSpPr/>
            <p:nvPr/>
          </p:nvCxnSpPr>
          <p:spPr>
            <a:xfrm flipH="1">
              <a:off x="7425360" y="3681720"/>
              <a:ext cx="4763520" cy="3177000"/>
            </a:xfrm>
            <a:prstGeom prst="straightConnector1">
              <a:avLst/>
            </a:prstGeom>
            <a:ln cap="rnd" w="9525">
              <a:solidFill>
                <a:srgbClr val="ffffff">
                  <a:lumMod val="85000"/>
                </a:srgbClr>
              </a:solidFill>
              <a:round/>
            </a:ln>
          </p:spPr>
        </p:cxnSp>
        <p:sp>
          <p:nvSpPr>
            <p:cNvPr id="3" name="Rectangle 23"/>
            <p:cNvSpPr/>
            <p:nvPr/>
          </p:nvSpPr>
          <p:spPr>
            <a:xfrm>
              <a:off x="9181800" y="-7920"/>
              <a:ext cx="3006720" cy="6866280"/>
            </a:xfrm>
            <a:custGeom>
              <a:avLst/>
              <a:gdLst>
                <a:gd name="textAreaLeft" fmla="*/ 0 w 3006720"/>
                <a:gd name="textAreaRight" fmla="*/ 3007080 w 3006720"/>
                <a:gd name="textAreaTop" fmla="*/ 0 h 6866280"/>
                <a:gd name="textAreaBottom" fmla="*/ 6866640 h 6866280"/>
              </a:gdLst>
              <a:ah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" name="Rectangle 25"/>
            <p:cNvSpPr/>
            <p:nvPr/>
          </p:nvSpPr>
          <p:spPr>
            <a:xfrm>
              <a:off x="9603720" y="-7920"/>
              <a:ext cx="2588040" cy="6866280"/>
            </a:xfrm>
            <a:custGeom>
              <a:avLst/>
              <a:gdLst>
                <a:gd name="textAreaLeft" fmla="*/ 0 w 2588040"/>
                <a:gd name="textAreaRight" fmla="*/ 2588400 w 2588040"/>
                <a:gd name="textAreaTop" fmla="*/ 0 h 6866280"/>
                <a:gd name="textAreaBottom" fmla="*/ 6866640 h 6866280"/>
              </a:gdLst>
              <a:ah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" name="Isosceles Triangle 23"/>
            <p:cNvSpPr/>
            <p:nvPr/>
          </p:nvSpPr>
          <p:spPr>
            <a:xfrm>
              <a:off x="8933040" y="3048480"/>
              <a:ext cx="3258720" cy="380988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" name="Rectangle 27"/>
            <p:cNvSpPr/>
            <p:nvPr/>
          </p:nvSpPr>
          <p:spPr>
            <a:xfrm>
              <a:off x="9335160" y="-7920"/>
              <a:ext cx="2853360" cy="6866280"/>
            </a:xfrm>
            <a:custGeom>
              <a:avLst/>
              <a:gdLst>
                <a:gd name="textAreaLeft" fmla="*/ 0 w 2853360"/>
                <a:gd name="textAreaRight" fmla="*/ 2853720 w 2853360"/>
                <a:gd name="textAreaTop" fmla="*/ 0 h 6866280"/>
                <a:gd name="textAreaBottom" fmla="*/ 6866640 h 6866280"/>
              </a:gdLst>
              <a:ah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" name="Rectangle 28"/>
            <p:cNvSpPr/>
            <p:nvPr/>
          </p:nvSpPr>
          <p:spPr>
            <a:xfrm>
              <a:off x="10899360" y="-7920"/>
              <a:ext cx="1289160" cy="6866280"/>
            </a:xfrm>
            <a:custGeom>
              <a:avLst/>
              <a:gdLst>
                <a:gd name="textAreaLeft" fmla="*/ 0 w 1289160"/>
                <a:gd name="textAreaRight" fmla="*/ 1289520 w 1289160"/>
                <a:gd name="textAreaTop" fmla="*/ 0 h 6866280"/>
                <a:gd name="textAreaBottom" fmla="*/ 6866640 h 6866280"/>
              </a:gdLst>
              <a:ah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" name="Rectangle 29"/>
            <p:cNvSpPr/>
            <p:nvPr/>
          </p:nvSpPr>
          <p:spPr>
            <a:xfrm>
              <a:off x="10939680" y="-7920"/>
              <a:ext cx="1248840" cy="6866280"/>
            </a:xfrm>
            <a:custGeom>
              <a:avLst/>
              <a:gdLst>
                <a:gd name="textAreaLeft" fmla="*/ 0 w 1248840"/>
                <a:gd name="textAreaRight" fmla="*/ 1249200 w 1248840"/>
                <a:gd name="textAreaTop" fmla="*/ 0 h 6866280"/>
                <a:gd name="textAreaBottom" fmla="*/ 6866640 h 6866280"/>
              </a:gdLst>
              <a:ah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" name="Isosceles Triangle 27"/>
            <p:cNvSpPr/>
            <p:nvPr/>
          </p:nvSpPr>
          <p:spPr>
            <a:xfrm>
              <a:off x="10372320" y="3590280"/>
              <a:ext cx="1816200" cy="326808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" name="Isosceles Triangle 28"/>
            <p:cNvSpPr/>
            <p:nvPr/>
          </p:nvSpPr>
          <p:spPr>
            <a:xfrm>
              <a:off x="1080" y="4013640"/>
              <a:ext cx="447840" cy="284472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1" name="Group 6"/>
          <p:cNvGrpSpPr/>
          <p:nvPr/>
        </p:nvGrpSpPr>
        <p:grpSpPr>
          <a:xfrm>
            <a:off x="1080" y="-7920"/>
            <a:ext cx="12191040" cy="6866280"/>
            <a:chOff x="1080" y="-7920"/>
            <a:chExt cx="12191040" cy="6866280"/>
          </a:xfrm>
        </p:grpSpPr>
        <p:cxnSp>
          <p:nvCxnSpPr>
            <p:cNvPr id="12" name="Straight Connector 31"/>
            <p:cNvCxnSpPr/>
            <p:nvPr/>
          </p:nvCxnSpPr>
          <p:spPr>
            <a:xfrm>
              <a:off x="9371520" y="360"/>
              <a:ext cx="1219320" cy="6858360"/>
            </a:xfrm>
            <a:prstGeom prst="straightConnector1">
              <a:avLst/>
            </a:prstGeom>
            <a:ln cap="rnd" w="9525">
              <a:solidFill>
                <a:srgbClr val="ffffff">
                  <a:lumMod val="75000"/>
                </a:srgbClr>
              </a:solidFill>
              <a:round/>
            </a:ln>
          </p:spPr>
        </p:cxnSp>
        <p:cxnSp>
          <p:nvCxnSpPr>
            <p:cNvPr id="13" name="Straight Connector 20"/>
            <p:cNvCxnSpPr/>
            <p:nvPr/>
          </p:nvCxnSpPr>
          <p:spPr>
            <a:xfrm flipH="1">
              <a:off x="7425720" y="3681720"/>
              <a:ext cx="4763160" cy="3177000"/>
            </a:xfrm>
            <a:prstGeom prst="straightConnector1">
              <a:avLst/>
            </a:prstGeom>
            <a:ln cap="rnd" w="9525">
              <a:solidFill>
                <a:srgbClr val="ffffff">
                  <a:lumMod val="85000"/>
                </a:srgbClr>
              </a:solidFill>
              <a:round/>
            </a:ln>
          </p:spPr>
        </p:cxnSp>
        <p:sp>
          <p:nvSpPr>
            <p:cNvPr id="14" name="Rectangle 23"/>
            <p:cNvSpPr/>
            <p:nvPr/>
          </p:nvSpPr>
          <p:spPr>
            <a:xfrm>
              <a:off x="9181800" y="-7920"/>
              <a:ext cx="3006720" cy="6866280"/>
            </a:xfrm>
            <a:custGeom>
              <a:avLst/>
              <a:gdLst>
                <a:gd name="textAreaLeft" fmla="*/ 0 w 3006720"/>
                <a:gd name="textAreaRight" fmla="*/ 3007080 w 3006720"/>
                <a:gd name="textAreaTop" fmla="*/ 0 h 6866280"/>
                <a:gd name="textAreaBottom" fmla="*/ 6866640 h 6866280"/>
              </a:gdLst>
              <a:ah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" name="Rectangle 25"/>
            <p:cNvSpPr/>
            <p:nvPr/>
          </p:nvSpPr>
          <p:spPr>
            <a:xfrm>
              <a:off x="9603720" y="-7920"/>
              <a:ext cx="2587320" cy="6866280"/>
            </a:xfrm>
            <a:custGeom>
              <a:avLst/>
              <a:gdLst>
                <a:gd name="textAreaLeft" fmla="*/ 0 w 2587320"/>
                <a:gd name="textAreaRight" fmla="*/ 2587680 w 2587320"/>
                <a:gd name="textAreaTop" fmla="*/ 0 h 6866280"/>
                <a:gd name="textAreaBottom" fmla="*/ 6866640 h 6866280"/>
              </a:gdLst>
              <a:ah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" name="Isosceles Triangle 26"/>
            <p:cNvSpPr/>
            <p:nvPr/>
          </p:nvSpPr>
          <p:spPr>
            <a:xfrm>
              <a:off x="8932320" y="3048480"/>
              <a:ext cx="3259800" cy="380988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" name="Rectangle 27"/>
            <p:cNvSpPr/>
            <p:nvPr/>
          </p:nvSpPr>
          <p:spPr>
            <a:xfrm>
              <a:off x="9334440" y="-7920"/>
              <a:ext cx="2854080" cy="6866280"/>
            </a:xfrm>
            <a:custGeom>
              <a:avLst/>
              <a:gdLst>
                <a:gd name="textAreaLeft" fmla="*/ 0 w 2854080"/>
                <a:gd name="textAreaRight" fmla="*/ 2854440 w 2854080"/>
                <a:gd name="textAreaTop" fmla="*/ 0 h 6866280"/>
                <a:gd name="textAreaBottom" fmla="*/ 6866640 h 6866280"/>
              </a:gdLst>
              <a:ah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" name="Rectangle 28"/>
            <p:cNvSpPr/>
            <p:nvPr/>
          </p:nvSpPr>
          <p:spPr>
            <a:xfrm>
              <a:off x="10898640" y="-7920"/>
              <a:ext cx="1289880" cy="6866280"/>
            </a:xfrm>
            <a:custGeom>
              <a:avLst/>
              <a:gdLst>
                <a:gd name="textAreaLeft" fmla="*/ 0 w 1289880"/>
                <a:gd name="textAreaRight" fmla="*/ 1290240 w 1289880"/>
                <a:gd name="textAreaTop" fmla="*/ 0 h 6866280"/>
                <a:gd name="textAreaBottom" fmla="*/ 6866640 h 6866280"/>
              </a:gdLst>
              <a:ah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" name="Rectangle 29"/>
            <p:cNvSpPr/>
            <p:nvPr/>
          </p:nvSpPr>
          <p:spPr>
            <a:xfrm>
              <a:off x="10938960" y="-7920"/>
              <a:ext cx="1249560" cy="6866280"/>
            </a:xfrm>
            <a:custGeom>
              <a:avLst/>
              <a:gdLst>
                <a:gd name="textAreaLeft" fmla="*/ 0 w 1249560"/>
                <a:gd name="textAreaRight" fmla="*/ 1249920 w 1249560"/>
                <a:gd name="textAreaTop" fmla="*/ 0 h 6866280"/>
                <a:gd name="textAreaBottom" fmla="*/ 6866640 h 6866280"/>
              </a:gdLst>
              <a:ah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" name="Isosceles Triangle 30"/>
            <p:cNvSpPr/>
            <p:nvPr/>
          </p:nvSpPr>
          <p:spPr>
            <a:xfrm>
              <a:off x="10371600" y="3590280"/>
              <a:ext cx="1816920" cy="326808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" name="Isosceles Triangle 18"/>
            <p:cNvSpPr/>
            <p:nvPr/>
          </p:nvSpPr>
          <p:spPr>
            <a:xfrm rot="10800000">
              <a:off x="1080" y="720"/>
              <a:ext cx="841680" cy="566568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06600" y="2404800"/>
            <a:ext cx="7766640" cy="164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r" defTabSz="457200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chemeClr val="accent1"/>
                </a:solidFill>
                <a:latin typeface="Trebuchet MS"/>
              </a:rPr>
              <a:t>Click to edit Master title style</a:t>
            </a:r>
            <a:endParaRPr b="0" lang="en-US" sz="54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dt" idx="1"/>
          </p:nvPr>
        </p:nvSpPr>
        <p:spPr>
          <a:xfrm>
            <a:off x="7204320" y="6041160"/>
            <a:ext cx="9111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ftr" idx="2"/>
          </p:nvPr>
        </p:nvSpPr>
        <p:spPr>
          <a:xfrm>
            <a:off x="676800" y="6041160"/>
            <a:ext cx="6296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sldNum" idx="3"/>
          </p:nvPr>
        </p:nvSpPr>
        <p:spPr>
          <a:xfrm>
            <a:off x="8589960" y="6041160"/>
            <a:ext cx="6829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285"/>
          </a:bodyPr>
          <a:p>
            <a:pPr marL="432000" indent="-324000">
              <a:spcBef>
                <a:spcPts val="269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43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Trebuchet MS"/>
              </a:rPr>
              <a:t>Click to edit the outline text format</a:t>
            </a:r>
            <a:endParaRPr b="0" lang="en-US" sz="343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lvl="1" marL="864000" indent="-324000">
              <a:spcBef>
                <a:spcPts val="215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7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Trebuchet MS"/>
              </a:rPr>
              <a:t>Second Outline Level</a:t>
            </a:r>
            <a:endParaRPr b="0" lang="en-US" sz="267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lvl="2" marL="1296000" indent="-288000">
              <a:spcBef>
                <a:spcPts val="161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8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Trebuchet MS"/>
              </a:rPr>
              <a:t>Third Outline Level</a:t>
            </a:r>
            <a:endParaRPr b="0" lang="en-US" sz="228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lvl="3" marL="1728000" indent="-216000">
              <a:spcBef>
                <a:spcPts val="107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8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Trebuchet MS"/>
              </a:rPr>
              <a:t>Fourth Outline Level</a:t>
            </a:r>
            <a:endParaRPr b="0" lang="en-US" sz="228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lvl="4" marL="2160000" indent="-216000">
              <a:spcBef>
                <a:spcPts val="53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809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Trebuchet MS"/>
              </a:rPr>
              <a:t>Fifth Outline Level</a:t>
            </a:r>
            <a:endParaRPr b="0" lang="en-US" sz="3809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lvl="5" marL="2592000" indent="-216000">
              <a:spcBef>
                <a:spcPts val="53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809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Trebuchet MS"/>
              </a:rPr>
              <a:t>Sixth Outline Level</a:t>
            </a:r>
            <a:endParaRPr b="0" lang="en-US" sz="3809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lvl="6" marL="3024000" indent="-216000">
              <a:spcBef>
                <a:spcPts val="53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809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Trebuchet MS"/>
              </a:rPr>
              <a:t>Seventh Outline Level</a:t>
            </a:r>
            <a:endParaRPr b="0" lang="en-US" sz="3809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2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chemeClr val="accent1"/>
                </a:solidFill>
                <a:latin typeface="Trebuchet MS"/>
              </a:rPr>
              <a:t>MICROPROCESSOR</a:t>
            </a:r>
            <a:endParaRPr b="0" lang="en-US" sz="3600" spc="-1" strike="noStrike">
              <a:solidFill>
                <a:schemeClr val="dk1"/>
              </a:solidFill>
              <a:latin typeface="Trebuchet MS"/>
            </a:endParaRPr>
          </a:p>
        </p:txBody>
      </p:sp>
      <p:pic>
        <p:nvPicPr>
          <p:cNvPr id="70" name="Picture 2" descr="Tutorial - 1 Assembly Coding in 8085 Microprocessor - YouTube"/>
          <p:cNvPicPr/>
          <p:nvPr/>
        </p:nvPicPr>
        <p:blipFill>
          <a:blip r:embed="rId1"/>
          <a:stretch/>
        </p:blipFill>
        <p:spPr>
          <a:xfrm>
            <a:off x="4857480" y="2183400"/>
            <a:ext cx="4414680" cy="3310920"/>
          </a:xfrm>
          <a:prstGeom prst="rect">
            <a:avLst/>
          </a:prstGeom>
          <a:ln w="0">
            <a:noFill/>
          </a:ln>
        </p:spPr>
      </p:pic>
      <p:pic>
        <p:nvPicPr>
          <p:cNvPr id="71" name="Picture 6" descr="upload.wikimedia.org/wikipedia/commons/5/52/KL_..."/>
          <p:cNvPicPr/>
          <p:nvPr/>
        </p:nvPicPr>
        <p:blipFill>
          <a:blip r:embed="rId2"/>
          <a:stretch/>
        </p:blipFill>
        <p:spPr>
          <a:xfrm>
            <a:off x="227880" y="2517480"/>
            <a:ext cx="4178160" cy="163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99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71680" indent="-571680" defTabSz="457200">
              <a:lnSpc>
                <a:spcPct val="115000"/>
              </a:lnSpc>
              <a:spcAft>
                <a:spcPts val="499"/>
              </a:spcAft>
              <a:buClr>
                <a:srgbClr val="92d050"/>
              </a:buClr>
              <a:buFont typeface="Wingdings" charset="2"/>
              <a:buChar char=""/>
            </a:pPr>
            <a:r>
              <a:rPr b="1" lang="en-US" sz="4000" spc="-1" strike="noStrike">
                <a:solidFill>
                  <a:srgbClr val="92d050"/>
                </a:solidFill>
                <a:latin typeface="Calibri"/>
                <a:ea typeface="Arial"/>
              </a:rPr>
              <a:t>What is a Microprocessor?</a:t>
            </a:r>
            <a:br>
              <a:rPr sz="1800"/>
            </a:br>
            <a:r>
              <a:rPr b="1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endParaRPr b="0" lang="en-US" sz="28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76800" y="1784160"/>
            <a:ext cx="8596080" cy="467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8333" lnSpcReduction="10000"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A microprocessor is a </a:t>
            </a:r>
            <a:r>
              <a:rPr b="0" lang="en-US" sz="2800" spc="-1" strike="noStrike">
                <a:solidFill>
                  <a:srgbClr val="c00000"/>
                </a:solidFill>
                <a:latin typeface="Arial"/>
                <a:ea typeface="Arial"/>
              </a:rPr>
              <a:t>multipurpose, programmable, clock driven, register-based 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electronic device that reads </a:t>
            </a:r>
            <a:r>
              <a:rPr b="0" lang="en-US" sz="2800" spc="-1" strike="noStrike">
                <a:solidFill>
                  <a:srgbClr val="c00000"/>
                </a:solidFill>
                <a:latin typeface="Arial"/>
                <a:ea typeface="Arial"/>
              </a:rPr>
              <a:t>binary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 instructions from a storage device called </a:t>
            </a:r>
            <a:r>
              <a:rPr b="0" lang="en-US" sz="2800" spc="-1" strike="noStrike">
                <a:solidFill>
                  <a:srgbClr val="c00000"/>
                </a:solidFill>
                <a:latin typeface="Arial"/>
                <a:ea typeface="Arial"/>
              </a:rPr>
              <a:t>memory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, accepts </a:t>
            </a:r>
            <a:r>
              <a:rPr b="0" lang="en-US" sz="2800" spc="-1" strike="noStrike">
                <a:solidFill>
                  <a:srgbClr val="c00000"/>
                </a:solidFill>
                <a:latin typeface="Arial"/>
                <a:ea typeface="Arial"/>
              </a:rPr>
              <a:t>binary data 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as </a:t>
            </a:r>
            <a:r>
              <a:rPr b="0" lang="en-US" sz="2800" spc="-1" strike="noStrike">
                <a:solidFill>
                  <a:srgbClr val="c00000"/>
                </a:solidFill>
                <a:latin typeface="Arial"/>
                <a:ea typeface="Arial"/>
              </a:rPr>
              <a:t>input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 and </a:t>
            </a:r>
            <a:r>
              <a:rPr b="0" lang="en-US" sz="2800" spc="-1" strike="noStrike">
                <a:solidFill>
                  <a:srgbClr val="c00000"/>
                </a:solidFill>
                <a:latin typeface="Arial"/>
                <a:ea typeface="Arial"/>
              </a:rPr>
              <a:t>processes data 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according to those instructions, and provides results as </a:t>
            </a:r>
            <a:r>
              <a:rPr b="0" lang="en-US" sz="2800" spc="-1" strike="noStrike">
                <a:solidFill>
                  <a:srgbClr val="c00000"/>
                </a:solidFill>
                <a:latin typeface="Arial"/>
                <a:ea typeface="Arial"/>
              </a:rPr>
              <a:t>output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.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A set of instructions written for the microprocessor to perform a task is called </a:t>
            </a:r>
            <a:r>
              <a:rPr b="0" lang="en-US" sz="2800" spc="-1" strike="noStrike">
                <a:solidFill>
                  <a:srgbClr val="00b050"/>
                </a:solidFill>
                <a:latin typeface="Arial"/>
                <a:ea typeface="Arial"/>
              </a:rPr>
              <a:t> program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, and a group of programs is called </a:t>
            </a:r>
            <a:r>
              <a:rPr b="0" lang="en-US" sz="2800" spc="-1" strike="noStrike">
                <a:solidFill>
                  <a:srgbClr val="00b050"/>
                </a:solidFill>
                <a:latin typeface="Arial"/>
                <a:ea typeface="Arial"/>
              </a:rPr>
              <a:t>software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.</a:t>
            </a:r>
            <a:br>
              <a:rPr sz="2800"/>
            </a:b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 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chemeClr val="accent1"/>
                </a:solidFill>
                <a:latin typeface="Trebuchet MS"/>
              </a:rPr>
              <a:t>Basic block diagram of computer</a:t>
            </a:r>
            <a:endParaRPr b="0" lang="en-US" sz="3600" spc="-1" strike="noStrike">
              <a:solidFill>
                <a:schemeClr val="dk1"/>
              </a:solidFill>
              <a:latin typeface="Trebuchet MS"/>
            </a:endParaRPr>
          </a:p>
        </p:txBody>
      </p:sp>
      <p:pic>
        <p:nvPicPr>
          <p:cNvPr id="86" name="Picture 4" descr="Block Diagram of Computer - Tutorial And Example"/>
          <p:cNvPicPr/>
          <p:nvPr/>
        </p:nvPicPr>
        <p:blipFill>
          <a:blip r:embed="rId1"/>
          <a:stretch/>
        </p:blipFill>
        <p:spPr>
          <a:xfrm>
            <a:off x="1953000" y="1876680"/>
            <a:ext cx="5627160" cy="38685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51666"/>
          </a:bodyPr>
          <a:p>
            <a:pPr marL="571680" indent="-571680" defTabSz="457200">
              <a:lnSpc>
                <a:spcPct val="100000"/>
              </a:lnSpc>
              <a:buClr>
                <a:srgbClr val="90c226"/>
              </a:buClr>
              <a:buFont typeface="Wingdings" charset="2"/>
              <a:buChar char=""/>
            </a:pPr>
            <a:r>
              <a:rPr b="0" lang="en-US" sz="3600" spc="-1" strike="noStrike">
                <a:solidFill>
                  <a:schemeClr val="accent1"/>
                </a:solidFill>
                <a:latin typeface="Trebuchet MS"/>
              </a:rPr>
              <a:t>Microprocessor as CPU</a:t>
            </a:r>
            <a:br>
              <a:rPr sz="3600"/>
            </a:br>
            <a:r>
              <a:rPr b="0" lang="en-US" sz="3600" spc="-1" strike="noStrike">
                <a:solidFill>
                  <a:schemeClr val="accent1"/>
                </a:solidFill>
                <a:latin typeface="Trebuchet MS"/>
              </a:rPr>
              <a:t>(MPU)</a:t>
            </a:r>
            <a:br>
              <a:rPr sz="3600"/>
            </a:br>
            <a:br>
              <a:rPr sz="2800"/>
            </a:br>
            <a:br>
              <a:rPr sz="2800"/>
            </a:br>
            <a:r>
              <a:rPr b="0" lang="en-US" sz="2800" spc="-1" strike="noStrike">
                <a:solidFill>
                  <a:srgbClr val="00b050"/>
                </a:solidFill>
                <a:latin typeface="Trebuchet MS"/>
              </a:rPr>
              <a:t>Microcomputer</a:t>
            </a:r>
            <a:r>
              <a:rPr b="0" lang="en-US" sz="2800" spc="-1" strike="noStrike">
                <a:solidFill>
                  <a:schemeClr val="dk1"/>
                </a:solidFill>
                <a:latin typeface="Trebuchet MS"/>
              </a:rPr>
              <a:t>-Computer using microprocessor as CPU</a:t>
            </a:r>
            <a:endParaRPr b="0" lang="en-US" sz="2800" spc="-1" strike="noStrike">
              <a:solidFill>
                <a:schemeClr val="dk1"/>
              </a:solidFill>
              <a:latin typeface="Trebuchet MS"/>
            </a:endParaRPr>
          </a:p>
        </p:txBody>
      </p:sp>
      <p:pic>
        <p:nvPicPr>
          <p:cNvPr id="88" name="Content Placeholder 4" descr=""/>
          <p:cNvPicPr/>
          <p:nvPr/>
        </p:nvPicPr>
        <p:blipFill>
          <a:blip r:embed="rId1"/>
          <a:stretch/>
        </p:blipFill>
        <p:spPr>
          <a:xfrm>
            <a:off x="961200" y="3180600"/>
            <a:ext cx="7147080" cy="306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43611"/>
          </a:bodyPr>
          <a:p>
            <a:pPr marL="685800" indent="-685800" defTabSz="457200">
              <a:lnSpc>
                <a:spcPct val="100000"/>
              </a:lnSpc>
              <a:buClr>
                <a:srgbClr val="90c226"/>
              </a:buClr>
              <a:buFont typeface="Wingdings" charset="2"/>
              <a:buChar char=""/>
            </a:pPr>
            <a:r>
              <a:rPr b="0" lang="en-US" sz="4800" spc="-1" strike="noStrike">
                <a:solidFill>
                  <a:schemeClr val="accent1"/>
                </a:solidFill>
                <a:latin typeface="Trebuchet MS"/>
              </a:rPr>
              <a:t>Microcontroller</a:t>
            </a:r>
            <a:br>
              <a:rPr sz="4800"/>
            </a:br>
            <a:br>
              <a:rPr sz="4800"/>
            </a:br>
            <a:r>
              <a:rPr b="0" lang="en-US" sz="3600" spc="-1" strike="noStrike">
                <a:solidFill>
                  <a:schemeClr val="dk1"/>
                </a:solidFill>
                <a:latin typeface="Trebuchet MS"/>
              </a:rPr>
              <a:t>memory ,I /O interfacing circuits with MPU in a single chip</a:t>
            </a:r>
            <a:br>
              <a:rPr sz="4800"/>
            </a:br>
            <a:r>
              <a:rPr b="0" lang="en-US" sz="4800" spc="-1" strike="noStrike">
                <a:solidFill>
                  <a:schemeClr val="accent1"/>
                </a:solidFill>
                <a:latin typeface="Trebuchet MS"/>
              </a:rPr>
              <a:t> </a:t>
            </a:r>
            <a:endParaRPr b="0" lang="en-US" sz="4800" spc="-1" strike="noStrike">
              <a:solidFill>
                <a:schemeClr val="dk1"/>
              </a:solidFill>
              <a:latin typeface="Trebuchet MS"/>
            </a:endParaRPr>
          </a:p>
        </p:txBody>
      </p:sp>
      <p:pic>
        <p:nvPicPr>
          <p:cNvPr id="90" name="Content Placeholder 4" descr=""/>
          <p:cNvPicPr/>
          <p:nvPr/>
        </p:nvPicPr>
        <p:blipFill>
          <a:blip r:embed="rId1"/>
          <a:stretch/>
        </p:blipFill>
        <p:spPr>
          <a:xfrm>
            <a:off x="1813680" y="3155760"/>
            <a:ext cx="6444360" cy="317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953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accent1"/>
                </a:solidFill>
                <a:latin typeface="Trebuchet MS"/>
              </a:rPr>
              <a:t>Historical Background</a:t>
            </a:r>
            <a:endParaRPr b="0" lang="en-US" sz="44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76800" y="1459800"/>
            <a:ext cx="8596080" cy="458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3333"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Trebuchet MS"/>
              </a:rPr>
              <a:t>Development and enhancement of calculator lead to the development of computer.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Trebuchet MS"/>
              </a:rPr>
              <a:t>Charles Babbage</a:t>
            </a: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Trebuchet MS"/>
              </a:rPr>
              <a:t>—</a:t>
            </a:r>
            <a:r>
              <a:rPr b="0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Trebuchet MS"/>
              </a:rPr>
              <a:t>Father of computer science</a:t>
            </a: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Trebuchet MS"/>
              </a:rPr>
              <a:t>—developed </a:t>
            </a:r>
            <a:r>
              <a:rPr b="0" i="1" lang="en-US" sz="2400" spc="-1" strike="noStrike" u="sng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rebuchet MS"/>
              </a:rPr>
              <a:t>Difference Engine and Analytical Engine </a:t>
            </a: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Trebuchet MS"/>
              </a:rPr>
              <a:t>(Mechanical Computers)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Trebuchet MS"/>
              </a:rPr>
              <a:t>Considered as base for modern digital computer.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Trebuchet MS"/>
              </a:rPr>
              <a:t>Electronic era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"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Trebuchet MS"/>
              </a:rPr>
              <a:t>Vacuum tubes(1</a:t>
            </a:r>
            <a:r>
              <a:rPr b="0" lang="en-US" sz="2400" spc="-1" strike="noStrike" baseline="30000">
                <a:solidFill>
                  <a:schemeClr val="dk1">
                    <a:lumMod val="75000"/>
                    <a:lumOff val="25000"/>
                  </a:schemeClr>
                </a:solidFill>
                <a:latin typeface="Trebuchet MS"/>
              </a:rPr>
              <a:t>st</a:t>
            </a: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Trebuchet MS"/>
              </a:rPr>
              <a:t> generation)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"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Trebuchet MS"/>
              </a:rPr>
              <a:t>World’s first general purpose electronic digital computer—ENIAC(Electronic Numerical Integrator And Calculator) by John Mauchly and John Presper Eckret.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76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chemeClr val="accent1"/>
                </a:solidFill>
                <a:latin typeface="Trebuchet MS"/>
              </a:rPr>
              <a:t>Evolution of Microprocessor</a:t>
            </a:r>
            <a:endParaRPr b="0" lang="en-US" sz="3600" spc="-1" strike="noStrike">
              <a:solidFill>
                <a:schemeClr val="dk1"/>
              </a:solidFill>
              <a:latin typeface="Trebuchet MS"/>
            </a:endParaRPr>
          </a:p>
        </p:txBody>
      </p:sp>
      <p:pic>
        <p:nvPicPr>
          <p:cNvPr id="94" name="Content Placeholder 4" descr=""/>
          <p:cNvPicPr/>
          <p:nvPr/>
        </p:nvPicPr>
        <p:blipFill>
          <a:blip r:embed="rId1"/>
          <a:stretch/>
        </p:blipFill>
        <p:spPr>
          <a:xfrm>
            <a:off x="427320" y="1371600"/>
            <a:ext cx="9320040" cy="498924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83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chemeClr val="accent1"/>
                </a:solidFill>
                <a:latin typeface="Trebuchet MS"/>
              </a:rPr>
              <a:t>Microprocessor Based System</a:t>
            </a:r>
            <a:endParaRPr b="0" lang="en-US" sz="36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76800" y="1621800"/>
            <a:ext cx="8596080" cy="523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8333" lnSpcReduction="10000"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Trebuchet MS"/>
              </a:rPr>
              <a:t>Fig: Microprocessor based system with Bus Architecture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pic>
        <p:nvPicPr>
          <p:cNvPr id="97" name="Picture 7" descr=""/>
          <p:cNvPicPr/>
          <p:nvPr/>
        </p:nvPicPr>
        <p:blipFill>
          <a:blip r:embed="rId1"/>
          <a:stretch/>
        </p:blipFill>
        <p:spPr>
          <a:xfrm>
            <a:off x="855000" y="1444680"/>
            <a:ext cx="7539840" cy="421776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52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chemeClr val="accent1"/>
                </a:solidFill>
                <a:latin typeface="Calibri"/>
              </a:rPr>
              <a:t>Microprocessor (</a:t>
            </a:r>
            <a:r>
              <a:rPr b="0" lang="el-GR" sz="3600" spc="-1" strike="noStrike">
                <a:solidFill>
                  <a:schemeClr val="accent1"/>
                </a:solidFill>
                <a:latin typeface="Calibri"/>
              </a:rPr>
              <a:t>μ</a:t>
            </a:r>
            <a:r>
              <a:rPr b="0" lang="en-US" sz="3600" spc="-1" strike="noStrike">
                <a:solidFill>
                  <a:schemeClr val="accent1"/>
                </a:solidFill>
                <a:latin typeface="Calibri"/>
              </a:rPr>
              <a:t>p)</a:t>
            </a:r>
            <a:endParaRPr b="0" lang="en-US" sz="36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76800" y="1341360"/>
            <a:ext cx="10501560" cy="5146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6666"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"/>
            </a:pPr>
            <a:r>
              <a:rPr b="0" lang="en-US" sz="3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ALU(Arithmetic and Logic  Unit):</a:t>
            </a:r>
            <a:endParaRPr b="0" lang="en-US" sz="36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Arithmetic operations: Addition ,subtraction , multiplication etc.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Logical operations : AND ,OR ,NOT etc.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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 </a:t>
            </a:r>
            <a:r>
              <a:rPr b="0" lang="en-US" sz="3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Register Array:</a:t>
            </a:r>
            <a:endParaRPr b="0" lang="en-US" sz="36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Consists of registers such as B , C , D , E ,H , L.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Used to store temporarily during execution of  a program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Accessible to users through instructions.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"/>
              <a:tabLst>
                <a:tab algn="l" pos="0"/>
              </a:tabLst>
            </a:pPr>
            <a:r>
              <a:rPr b="0" lang="en-US" sz="3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Control unit:</a:t>
            </a:r>
            <a:endParaRPr b="0" lang="en-US" sz="36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Controls the flow of data between microprocessor and memory and peripherals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Provides timing and control signals to all operations in microcomputers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914400"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914400"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914400"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914400"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914400"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</p:spTree>
  </p:cSld>
  <p:transition spd="slow">
    <p:push dir="u"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82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chemeClr val="accent1"/>
                </a:solidFill>
                <a:latin typeface="Calibri"/>
              </a:rPr>
              <a:t>Memory</a:t>
            </a:r>
            <a:endParaRPr b="0" lang="en-US" sz="36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76800" y="1636200"/>
            <a:ext cx="8596080" cy="494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6666" lnSpcReduction="10000"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"/>
            </a:pPr>
            <a:r>
              <a:rPr b="0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Stores binary information as instructions and data and also provides those information to </a:t>
            </a:r>
            <a:r>
              <a:rPr b="0" lang="el-GR" sz="2800" spc="-1" strike="noStrike">
                <a:solidFill>
                  <a:srgbClr val="202122"/>
                </a:solidFill>
                <a:latin typeface="Calibri"/>
              </a:rPr>
              <a:t>μ</a:t>
            </a:r>
            <a:r>
              <a:rPr b="0" lang="en-US" sz="2800" spc="-1" strike="noStrike">
                <a:solidFill>
                  <a:srgbClr val="202122"/>
                </a:solidFill>
                <a:latin typeface="Calibri"/>
              </a:rPr>
              <a:t>p whenever necessary.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202122"/>
                </a:solidFill>
                <a:latin typeface="Calibri"/>
              </a:rPr>
              <a:t>2 Types:</a:t>
            </a:r>
            <a:endParaRPr b="0" lang="en-US" sz="32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800" spc="-1" strike="noStrike" u="sng">
                <a:solidFill>
                  <a:srgbClr val="202122"/>
                </a:solidFill>
                <a:uFillTx/>
                <a:latin typeface="Calibri"/>
              </a:rPr>
              <a:t>1. ROM(Read Only Memory):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202122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202122"/>
                </a:solidFill>
                <a:latin typeface="Calibri"/>
              </a:rPr>
              <a:t>Stores program that do not need alterations and can be read only.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800" spc="-1" strike="noStrike" u="sng">
                <a:solidFill>
                  <a:srgbClr val="202122"/>
                </a:solidFill>
                <a:uFillTx/>
                <a:latin typeface="Calibri"/>
              </a:rPr>
              <a:t>2. RAM(Random Access Memory):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"/>
              <a:tabLst>
                <a:tab algn="l" pos="0"/>
              </a:tabLst>
            </a:pPr>
            <a:r>
              <a:rPr b="0" lang="en-US" sz="2800" spc="-1" strike="noStrike">
                <a:solidFill>
                  <a:srgbClr val="202122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202122"/>
                </a:solidFill>
                <a:latin typeface="Calibri"/>
              </a:rPr>
              <a:t>Also called Read/Write memory or User memory.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"/>
              <a:tabLst>
                <a:tab algn="l" pos="0"/>
              </a:tabLst>
            </a:pPr>
            <a:r>
              <a:rPr b="0" lang="en-US" sz="2800" spc="-1" strike="noStrike">
                <a:solidFill>
                  <a:srgbClr val="202122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202122"/>
                </a:solidFill>
                <a:latin typeface="Calibri"/>
              </a:rPr>
              <a:t>Information stored can be read and altered.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71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chemeClr val="accent1"/>
                </a:solidFill>
                <a:latin typeface="Trebuchet MS"/>
              </a:rPr>
              <a:t>Input</a:t>
            </a:r>
            <a:r>
              <a:rPr b="0" lang="en-US" sz="3600" spc="-1" strike="noStrike">
                <a:solidFill>
                  <a:srgbClr val="92d050"/>
                </a:solidFill>
                <a:latin typeface="Trebuchet MS"/>
              </a:rPr>
              <a:t>/O</a:t>
            </a:r>
            <a:r>
              <a:rPr b="0" lang="en-US" sz="3600" spc="-1" strike="noStrike">
                <a:solidFill>
                  <a:schemeClr val="accent1"/>
                </a:solidFill>
                <a:latin typeface="Trebuchet MS"/>
              </a:rPr>
              <a:t>utput(I/O)</a:t>
            </a:r>
            <a:endParaRPr b="0" lang="en-US" sz="36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76800" y="1326960"/>
            <a:ext cx="8596080" cy="4713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7222"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Also known as peripherals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Communicates with outside world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Input devices</a:t>
            </a:r>
            <a:r>
              <a:rPr b="0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: Keyboard ,mouse , switches etc.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Output devices</a:t>
            </a:r>
            <a:r>
              <a:rPr b="0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 : LEDs , CRT , Printer etc.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4800" spc="-1" strike="noStrike">
                <a:solidFill>
                  <a:schemeClr val="accent1"/>
                </a:solidFill>
                <a:latin typeface="Trebuchet MS"/>
              </a:rPr>
              <a:t>System Bus:</a:t>
            </a:r>
            <a:endParaRPr b="0" lang="en-US" sz="4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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Communication path between </a:t>
            </a:r>
            <a:r>
              <a:rPr b="0" lang="el-GR" sz="2800" spc="-1" strike="noStrike">
                <a:solidFill>
                  <a:srgbClr val="202122"/>
                </a:solidFill>
                <a:latin typeface="Calibri"/>
              </a:rPr>
              <a:t>μ</a:t>
            </a:r>
            <a:r>
              <a:rPr b="0" lang="en-US" sz="2800" spc="-1" strike="noStrike">
                <a:solidFill>
                  <a:srgbClr val="202122"/>
                </a:solidFill>
                <a:latin typeface="Calibri"/>
              </a:rPr>
              <a:t>p and peripherals.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"/>
              <a:tabLst>
                <a:tab algn="l" pos="0"/>
              </a:tabLst>
            </a:pPr>
            <a:r>
              <a:rPr b="0" lang="en-US" sz="2800" spc="-1" strike="noStrike">
                <a:solidFill>
                  <a:srgbClr val="202122"/>
                </a:solidFill>
                <a:latin typeface="Calibri"/>
              </a:rPr>
              <a:t>Group of wires to carry bits.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"/>
              <a:tabLst>
                <a:tab algn="l" pos="0"/>
              </a:tabLst>
            </a:pPr>
            <a:r>
              <a:rPr b="0" lang="en-US" sz="2800" spc="-1" strike="noStrike">
                <a:solidFill>
                  <a:srgbClr val="202122"/>
                </a:solidFill>
                <a:latin typeface="Calibri"/>
              </a:rPr>
              <a:t>Consists of Data Bus , Address Bus and Control Bus.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177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chemeClr val="accent1"/>
                </a:solidFill>
                <a:latin typeface="Trebuchet MS"/>
              </a:rPr>
              <a:t>Marks Distribution:</a:t>
            </a:r>
            <a:br>
              <a:rPr sz="5400"/>
            </a:br>
            <a:r>
              <a:rPr b="0" lang="en-US" sz="5400" spc="-1" strike="noStrike">
                <a:solidFill>
                  <a:schemeClr val="accent1"/>
                </a:solidFill>
                <a:latin typeface="Trebuchet MS"/>
              </a:rPr>
              <a:t>Total :150 marks</a:t>
            </a:r>
            <a:br>
              <a:rPr sz="5400"/>
            </a:br>
            <a:endParaRPr b="0" lang="en-US" sz="54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76800" y="2683440"/>
            <a:ext cx="4183200" cy="335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1111"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"/>
            </a:pPr>
            <a:r>
              <a:rPr b="0" lang="en-US" sz="2800" spc="-1" strike="noStrike">
                <a:solidFill>
                  <a:srgbClr val="00b050"/>
                </a:solidFill>
                <a:latin typeface="Trebuchet MS"/>
              </a:rPr>
              <a:t>Theory:100 marks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"/>
            </a:pPr>
            <a:r>
              <a:rPr b="0" lang="en-US" sz="2000" spc="-1" strike="noStrike">
                <a:solidFill>
                  <a:srgbClr val="00b0f0"/>
                </a:solidFill>
                <a:latin typeface="Trebuchet MS"/>
              </a:rPr>
              <a:t>Internal Marks:20 marks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"/>
            </a:pPr>
            <a:r>
              <a:rPr b="0" lang="en-US" sz="2000" spc="-1" strike="noStrike">
                <a:solidFill>
                  <a:schemeClr val="dk1"/>
                </a:solidFill>
                <a:latin typeface="Trebuchet MS"/>
              </a:rPr>
              <a:t>Attendance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"/>
            </a:pPr>
            <a:r>
              <a:rPr b="0" lang="en-US" sz="2000" spc="-1" strike="noStrike">
                <a:solidFill>
                  <a:schemeClr val="dk1"/>
                </a:solidFill>
                <a:latin typeface="Trebuchet MS"/>
              </a:rPr>
              <a:t>Assignment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"/>
            </a:pPr>
            <a:r>
              <a:rPr b="0" lang="en-US" sz="2000" spc="-1" strike="noStrike">
                <a:solidFill>
                  <a:schemeClr val="dk1"/>
                </a:solidFill>
                <a:latin typeface="Trebuchet MS"/>
              </a:rPr>
              <a:t>Class performance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"/>
            </a:pPr>
            <a:r>
              <a:rPr b="0" lang="en-US" sz="2000" spc="-1" strike="noStrike">
                <a:solidFill>
                  <a:schemeClr val="dk1"/>
                </a:solidFill>
                <a:latin typeface="Trebuchet MS"/>
              </a:rPr>
              <a:t>ADT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"/>
            </a:pPr>
            <a:r>
              <a:rPr b="0" lang="en-US" sz="2000" spc="-1" strike="noStrike">
                <a:solidFill>
                  <a:schemeClr val="dk1"/>
                </a:solidFill>
                <a:latin typeface="Trebuchet MS"/>
              </a:rPr>
              <a:t>Final assessment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"/>
            </a:pPr>
            <a:r>
              <a:rPr b="0" lang="en-US" sz="2000" spc="-1" strike="noStrike">
                <a:solidFill>
                  <a:srgbClr val="00b0f0"/>
                </a:solidFill>
                <a:latin typeface="Trebuchet MS"/>
              </a:rPr>
              <a:t>Final semester exam: 80 marks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2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5088960" y="2683440"/>
            <a:ext cx="4183200" cy="335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"/>
            </a:pPr>
            <a:r>
              <a:rPr b="0" lang="en-US" sz="2800" spc="-1" strike="noStrike">
                <a:solidFill>
                  <a:srgbClr val="00b050"/>
                </a:solidFill>
                <a:latin typeface="Trebuchet MS"/>
              </a:rPr>
              <a:t>Practical: 50 marks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"/>
            </a:pPr>
            <a:r>
              <a:rPr b="0" lang="en-US" sz="1800" spc="-1" strike="noStrike">
                <a:solidFill>
                  <a:schemeClr val="dk1"/>
                </a:solidFill>
                <a:latin typeface="Trebuchet MS"/>
              </a:rPr>
              <a:t>Lab report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"/>
            </a:pPr>
            <a:r>
              <a:rPr b="0" lang="en-US" sz="1800" spc="-1" strike="noStrike">
                <a:solidFill>
                  <a:schemeClr val="dk1"/>
                </a:solidFill>
                <a:latin typeface="Trebuchet MS"/>
              </a:rPr>
              <a:t>Viva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"/>
            </a:pPr>
            <a:r>
              <a:rPr b="0" lang="en-US" sz="1800" spc="-1" strike="noStrike">
                <a:solidFill>
                  <a:schemeClr val="dk1"/>
                </a:solidFill>
                <a:latin typeface="Trebuchet MS"/>
              </a:rPr>
              <a:t>Attendance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"/>
            </a:pPr>
            <a:r>
              <a:rPr b="0" lang="en-US" sz="1800" spc="-1" strike="noStrike">
                <a:solidFill>
                  <a:schemeClr val="dk1"/>
                </a:solidFill>
                <a:latin typeface="Trebuchet MS"/>
              </a:rPr>
              <a:t>Final Practical Exam + MCQ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73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chemeClr val="accent1"/>
                </a:solidFill>
                <a:latin typeface="Trebuchet MS"/>
              </a:rPr>
              <a:t>Bus Organization</a:t>
            </a:r>
            <a:endParaRPr b="0" lang="en-US" sz="36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76800" y="1341360"/>
            <a:ext cx="8596080" cy="4698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7222" lnSpcReduction="10000"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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a channel through which bits are transmitted from source to destination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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consist of set of common lines one for each bit register through which binary information is transferred one at a time.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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control signals determine which register is selected by the bus during each register transfer 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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system bus consists of 50 to 100 separate lines, each line assign to a particular meaning of function.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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can be categorized as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: Data Bus , Address Bus, Control Bus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</p:spTree>
  </p:cSld>
  <p:transition spd="slow">
    <p:push dir="u"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/>
          </p:nvPr>
        </p:nvSpPr>
        <p:spPr>
          <a:xfrm>
            <a:off x="0" y="327600"/>
            <a:ext cx="10001520" cy="6203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14480" indent="0" defTabSz="457200">
              <a:lnSpc>
                <a:spcPct val="100000"/>
              </a:lnSpc>
              <a:spcBef>
                <a:spcPts val="18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00000"/>
              </a:lnSpc>
              <a:spcBef>
                <a:spcPts val="18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00000"/>
              </a:lnSpc>
              <a:spcBef>
                <a:spcPts val="18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8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8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8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457200" indent="-343080" defTabSz="457200">
              <a:lnSpc>
                <a:spcPct val="100000"/>
              </a:lnSpc>
              <a:spcBef>
                <a:spcPts val="1800"/>
              </a:spcBef>
              <a:spcAft>
                <a:spcPts val="601"/>
              </a:spcAft>
              <a:buClr>
                <a:srgbClr val="90c226"/>
              </a:buClr>
              <a:buSzPct val="80000"/>
              <a:buFont typeface="Wingdings 3" charset="2"/>
              <a:buAutoNum type="arabicPeriod"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Data bus: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99960" indent="-285840" defTabSz="457200">
              <a:lnSpc>
                <a:spcPct val="100000"/>
              </a:lnSpc>
              <a:spcBef>
                <a:spcPts val="1800"/>
              </a:spcBef>
              <a:spcAft>
                <a:spcPts val="601"/>
              </a:spcAft>
              <a:buClr>
                <a:srgbClr val="90c226"/>
              </a:buClr>
              <a:buSzPct val="80000"/>
              <a:buFont typeface="Wingdings" charset="2"/>
              <a:buChar char="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provides a path for moving data between system models.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99960" indent="-285840" defTabSz="457200">
              <a:lnSpc>
                <a:spcPct val="100000"/>
              </a:lnSpc>
              <a:spcBef>
                <a:spcPts val="1800"/>
              </a:spcBef>
              <a:spcAft>
                <a:spcPts val="601"/>
              </a:spcAft>
              <a:buClr>
                <a:srgbClr val="90c226"/>
              </a:buClr>
              <a:buSzPct val="80000"/>
              <a:buFont typeface="Wingdings" charset="2"/>
              <a:buChar char="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consists of 8, 16, 32 etc. separate lines for the data transfer.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99960" indent="-285840" defTabSz="457200">
              <a:lnSpc>
                <a:spcPct val="100000"/>
              </a:lnSpc>
              <a:spcBef>
                <a:spcPts val="1800"/>
              </a:spcBef>
              <a:spcAft>
                <a:spcPts val="601"/>
              </a:spcAft>
              <a:buClr>
                <a:srgbClr val="90c226"/>
              </a:buClr>
              <a:buSzPct val="80000"/>
              <a:buFont typeface="Wingdings" charset="2"/>
              <a:buChar char="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 bit data bus consists of n number of line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00000"/>
              </a:lnSpc>
              <a:spcBef>
                <a:spcPts val="18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9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8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9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8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9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pic>
        <p:nvPicPr>
          <p:cNvPr id="107" name="Picture 2" descr="Bus organization of 8085 microprocessor - GeeksforGeeks"/>
          <p:cNvPicPr/>
          <p:nvPr/>
        </p:nvPicPr>
        <p:blipFill>
          <a:blip r:embed="rId1"/>
          <a:stretch/>
        </p:blipFill>
        <p:spPr>
          <a:xfrm>
            <a:off x="1411920" y="327600"/>
            <a:ext cx="6124680" cy="34455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3600" spc="-1" strike="noStrike">
              <a:solidFill>
                <a:schemeClr val="accent1"/>
              </a:solidFill>
              <a:latin typeface="Trebuchet MS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279000" y="0"/>
            <a:ext cx="10205640" cy="685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14440" indent="-51444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AutoNum type="arabicPeriod" startAt="2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Address Bus: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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used to designate the source and destination of data on the data bus. 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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the address bus maybe 8, 20,16,36 bit in size.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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the size of the address bus determines the memory capacity of a processor</a:t>
            </a:r>
            <a:br>
              <a:rPr sz="2000"/>
            </a:b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if address bus is n-bit  wide, then the memory capacity of the processor will be </a:t>
            </a:r>
            <a:r>
              <a:rPr b="1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2</a:t>
            </a:r>
            <a:r>
              <a:rPr b="1" lang="en-US" sz="2000" spc="-1" strike="noStrike" baseline="30000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n </a:t>
            </a:r>
            <a:r>
              <a:rPr b="0" lang="en-US" sz="2000" spc="-1" strike="noStrike" baseline="30000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 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bits.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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Unidirectional flow ​ from MPU to peripheral devices.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3.Control bus: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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used to control access the use of data and address lines.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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transmit both command and timing signals.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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specifies the operation to be performed.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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task of control lines includes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AutoNum type="alphaLcPeriod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memory read/ write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AutoNum type="alphaLcPeriod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input /output R/W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AutoNum type="alphaLcPeriod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Bus request / grant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AutoNum type="alphaLcPeriod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interrupt etc. 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br>
              <a:rPr sz="2000"/>
            </a:b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</p:spTree>
  </p:cSld>
  <p:transition spd="slow">
    <p:push dir="u"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79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chemeClr val="accent1"/>
                </a:solidFill>
                <a:latin typeface="Trebuchet MS"/>
              </a:rPr>
              <a:t>Architecture</a:t>
            </a:r>
            <a:endParaRPr b="0" lang="en-US" sz="36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76800" y="1548360"/>
            <a:ext cx="8596080" cy="498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b050"/>
                </a:solidFill>
                <a:latin typeface="Calibri"/>
              </a:rPr>
              <a:t>1. Vonn Newmann Machine/Architecture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b050"/>
                </a:solidFill>
                <a:latin typeface="Calibri"/>
              </a:rPr>
              <a:t>2. Harvard Architecture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b050"/>
                </a:solidFill>
                <a:latin typeface="Calibri"/>
              </a:rPr>
              <a:t>1. Vonn Newmann Machine/Architecture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pic>
        <p:nvPicPr>
          <p:cNvPr id="112" name="Picture 6" descr=""/>
          <p:cNvPicPr/>
          <p:nvPr/>
        </p:nvPicPr>
        <p:blipFill>
          <a:blip r:embed="rId1"/>
          <a:stretch/>
        </p:blipFill>
        <p:spPr>
          <a:xfrm>
            <a:off x="1278360" y="3135960"/>
            <a:ext cx="6752520" cy="30114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45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5000" lnSpcReduction="10000"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chemeClr val="accent1"/>
                </a:solidFill>
                <a:latin typeface="Trebuchet MS"/>
              </a:rPr>
              <a:t>Contd:</a:t>
            </a:r>
            <a:endParaRPr b="0" lang="en-US" sz="36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76800" y="1408320"/>
            <a:ext cx="8596080" cy="4632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1111" lnSpcReduction="10000"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Introduced by John Vonn Newmann in late 1940’s.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 main memory is used to store both data and instructions in binary format.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Also single bus called data bus or address bus is used for reading data and instructions from or writing to memory.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Instructions are fetched from memory one at a time.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 processor decodes and executes an instruction and the cycle continues until no more instructions are available.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Approach also called </a:t>
            </a:r>
            <a:r>
              <a:rPr b="1" i="1" lang="en-US" sz="2800" spc="-1" strike="noStrike">
                <a:solidFill>
                  <a:srgbClr val="000000"/>
                </a:solidFill>
                <a:latin typeface="Calibri"/>
              </a:rPr>
              <a:t>stored program concept.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Fundamental basis for architecture of today’s digital computer.​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</p:spTree>
  </p:cSld>
  <p:transition spd="slow">
    <p:wipe dir="l"/>
  </p:transition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2060"/>
                </a:solidFill>
                <a:latin typeface="Trebuchet MS"/>
              </a:rPr>
              <a:t>Storage locations of Control unit and ALU are called</a:t>
            </a:r>
            <a:r>
              <a:rPr b="0" lang="en-US" sz="2000" spc="-1" strike="noStrike">
                <a:solidFill>
                  <a:schemeClr val="accent1"/>
                </a:solidFill>
                <a:latin typeface="Trebuchet MS"/>
              </a:rPr>
              <a:t> Registers.</a:t>
            </a:r>
            <a:br>
              <a:rPr sz="2000"/>
            </a:br>
            <a:endParaRPr b="0" lang="en-US" sz="20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76800" y="1185480"/>
            <a:ext cx="9553320" cy="558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9999"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Various registers of this model are: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1. MBR(Memory Buffer Register):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Consists of words to be stored in memory or is used to receive a word from memory.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2. MAR(Memory Address Register):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Contains address of word to be written into or read from MBR.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3. IR(Instruction Register):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Contains 8 bit opcode instruction being executed.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4. IBR(Instruction Buffer Register):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Used to temporarily hold the instruction from word in memory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5.PC(Program Counter):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Contains the address of next instruction to be fetched from memory.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6. Accumulator(A) and Multiplier Quotient(MQ):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Holds temporarily operand and results of ALU operations.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</p:spTree>
  </p:cSld>
  <mc:AlternateContent>
    <mc:Choice Requires="p14">
      <p:transition spd="slow" p14:dur="1500">
        <p:split dir="out" orient="vert"/>
      </p:transition>
    </mc:Choice>
    <mc:Fallback>
      <p:transition spd="slow">
        <p:split dir="out" orient="vert"/>
      </p:transition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035360" y="307080"/>
            <a:ext cx="8589600" cy="477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chemeClr val="accent1"/>
                </a:solidFill>
                <a:latin typeface="Trebuchet MS"/>
              </a:rPr>
              <a:t>Assignment 1:</a:t>
            </a:r>
            <a:br>
              <a:rPr sz="3600"/>
            </a:br>
            <a:r>
              <a:rPr b="0" lang="en-US" sz="3600" spc="-1" strike="noStrike">
                <a:solidFill>
                  <a:schemeClr val="dk1"/>
                </a:solidFill>
                <a:latin typeface="Trebuchet MS"/>
              </a:rPr>
              <a:t>1. </a:t>
            </a:r>
            <a:r>
              <a:rPr b="0" lang="en-US" sz="3600" spc="-1" strike="noStrike">
                <a:solidFill>
                  <a:schemeClr val="dk1"/>
                </a:solidFill>
                <a:latin typeface="Calibri"/>
              </a:rPr>
              <a:t>Differentiate between Microprocessor and Microcontroller.</a:t>
            </a:r>
            <a:br>
              <a:rPr sz="3600"/>
            </a:br>
            <a:br>
              <a:rPr sz="3600"/>
            </a:br>
            <a:r>
              <a:rPr b="0" lang="en-US" sz="3600" spc="-1" strike="noStrike">
                <a:solidFill>
                  <a:schemeClr val="dk1"/>
                </a:solidFill>
                <a:latin typeface="Trebuchet MS"/>
              </a:rPr>
              <a:t>2. </a:t>
            </a:r>
            <a:r>
              <a:rPr b="0" lang="en-US" sz="2800" spc="-1" strike="noStrike">
                <a:solidFill>
                  <a:schemeClr val="dk1"/>
                </a:solidFill>
                <a:latin typeface="Trebuchet MS"/>
              </a:rPr>
              <a:t>Describe Harvard Architecture . What are differences between Harvard and Vonn Newmann Architecture?</a:t>
            </a:r>
            <a:endParaRPr b="0" lang="en-US" sz="2800" spc="-1" strike="noStrike">
              <a:solidFill>
                <a:schemeClr val="dk1"/>
              </a:solidFill>
              <a:latin typeface="Trebuchet MS"/>
            </a:endParaRPr>
          </a:p>
        </p:txBody>
      </p:sp>
    </p:spTree>
  </p:cSld>
  <p:transition spd="slow">
    <p:randomBar dir="vert"/>
  </p:transition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76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chemeClr val="accent1"/>
                </a:solidFill>
                <a:latin typeface="Trebuchet MS"/>
              </a:rPr>
              <a:t>Harvard Architecture</a:t>
            </a:r>
            <a:endParaRPr b="0" lang="en-US" sz="3600" spc="-1" strike="noStrike">
              <a:solidFill>
                <a:schemeClr val="dk1"/>
              </a:solidFill>
              <a:latin typeface="Trebuchet MS"/>
            </a:endParaRPr>
          </a:p>
        </p:txBody>
      </p:sp>
      <p:pic>
        <p:nvPicPr>
          <p:cNvPr id="119" name="Content Placeholder 5" descr=""/>
          <p:cNvPicPr/>
          <p:nvPr/>
        </p:nvPicPr>
        <p:blipFill>
          <a:blip r:embed="rId1"/>
          <a:stretch/>
        </p:blipFill>
        <p:spPr>
          <a:xfrm>
            <a:off x="1539360" y="1778760"/>
            <a:ext cx="7545600" cy="4262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63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chemeClr val="accent1"/>
                </a:solidFill>
                <a:latin typeface="Trebuchet MS"/>
              </a:rPr>
              <a:t>Processing cycle of a Stored Program Computer</a:t>
            </a:r>
            <a:endParaRPr b="0" lang="en-US" sz="28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76800" y="1494720"/>
            <a:ext cx="8596080" cy="5362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b050"/>
                </a:solidFill>
                <a:latin typeface="Calibri"/>
              </a:rPr>
              <a:t>Processor performs following things</a:t>
            </a:r>
            <a:r>
              <a:rPr b="0" lang="en-US" sz="1800" spc="-1" strike="noStrike">
                <a:solidFill>
                  <a:srgbClr val="00b050"/>
                </a:solidFill>
                <a:latin typeface="Calibri"/>
              </a:rPr>
              <a:t>: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"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Fetch Instruction 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"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 </a:t>
            </a:r>
            <a:r>
              <a:rPr b="1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Identify Instruction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"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 </a:t>
            </a:r>
            <a:r>
              <a:rPr b="1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Fetch Data 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"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Process data 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"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 </a:t>
            </a:r>
            <a:r>
              <a:rPr b="1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Write Back.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pic>
        <p:nvPicPr>
          <p:cNvPr id="122" name="Picture 2" descr="Processor Architecture and Buses Outline • Processor structure and ..."/>
          <p:cNvPicPr/>
          <p:nvPr/>
        </p:nvPicPr>
        <p:blipFill>
          <a:blip r:embed="rId1"/>
          <a:stretch/>
        </p:blipFill>
        <p:spPr>
          <a:xfrm>
            <a:off x="889560" y="2049840"/>
            <a:ext cx="7193160" cy="17550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chemeClr val="accent1"/>
                </a:solidFill>
                <a:latin typeface="Trebuchet MS"/>
              </a:rPr>
              <a:t>Instruction cycle</a:t>
            </a:r>
            <a:endParaRPr b="0" lang="en-US" sz="3600" spc="-1" strike="noStrike">
              <a:solidFill>
                <a:schemeClr val="dk1"/>
              </a:solidFill>
              <a:latin typeface="Trebuchet MS"/>
            </a:endParaRPr>
          </a:p>
        </p:txBody>
      </p:sp>
      <p:pic>
        <p:nvPicPr>
          <p:cNvPr id="124" name="Picture 2" descr="Instruction cycle in 8085 microprocessor - GeeksforGeeks"/>
          <p:cNvPicPr/>
          <p:nvPr/>
        </p:nvPicPr>
        <p:blipFill>
          <a:blip r:embed="rId1"/>
          <a:stretch/>
        </p:blipFill>
        <p:spPr>
          <a:xfrm>
            <a:off x="923400" y="2196360"/>
            <a:ext cx="8104320" cy="38088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85080" y="405720"/>
            <a:ext cx="10396080" cy="787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92d050"/>
                </a:solidFill>
                <a:latin typeface="Times New Roman"/>
              </a:rPr>
              <a:t>Syllabus</a:t>
            </a:r>
            <a:endParaRPr b="0" lang="en-US" sz="44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85080" y="1345320"/>
            <a:ext cx="10394280" cy="510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2222"/>
          </a:bodyPr>
          <a:p>
            <a:pPr indent="0" algn="ctr" defTabSz="457200">
              <a:lnSpc>
                <a:spcPct val="115000"/>
              </a:lnSpc>
              <a:spcAft>
                <a:spcPts val="1125"/>
              </a:spcAft>
              <a:buNone/>
              <a:tabLst>
                <a:tab algn="l" pos="0"/>
              </a:tabLst>
            </a:pPr>
            <a:r>
              <a:rPr b="1" lang="en-US" sz="3500" spc="-1" strike="noStrike">
                <a:solidFill>
                  <a:srgbClr val="92d050"/>
                </a:solidFill>
                <a:latin typeface="Calibri"/>
                <a:ea typeface="Times New Roman"/>
              </a:rPr>
              <a:t>Microprocessor (Subject Code: EX 551)</a:t>
            </a:r>
            <a:endParaRPr b="0" lang="en-US" sz="35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15000"/>
              </a:lnSpc>
              <a:spcAft>
                <a:spcPts val="1125"/>
              </a:spcAft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92d050"/>
                </a:solidFill>
                <a:latin typeface="Calibri"/>
                <a:ea typeface="Times New Roman"/>
              </a:rPr>
              <a:t>Objective:</a:t>
            </a:r>
            <a:endParaRPr b="0" lang="en-US" sz="26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15000"/>
              </a:lnSpc>
              <a:spcAft>
                <a:spcPts val="1125"/>
              </a:spcAft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Familiarizing students with programming, hardware and application of microprocessor.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92d050"/>
                </a:solidFill>
                <a:latin typeface="Calibri"/>
                <a:ea typeface="Times New Roman"/>
              </a:rPr>
              <a:t>1)  Introduction </a:t>
            </a:r>
            <a:endParaRPr b="0" lang="en-US" sz="26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457200" indent="0" defTabSz="457200">
              <a:lnSpc>
                <a:spcPct val="115000"/>
              </a:lnSpc>
              <a:spcAft>
                <a:spcPts val="751"/>
              </a:spcAft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92d050"/>
                </a:solidFill>
                <a:latin typeface="Calibri"/>
                <a:ea typeface="Times New Roman"/>
              </a:rPr>
              <a:t>1.1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 Introduction and History of Microprocessors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457200" indent="0" defTabSz="457200">
              <a:lnSpc>
                <a:spcPct val="115000"/>
              </a:lnSpc>
              <a:spcAft>
                <a:spcPts val="751"/>
              </a:spcAft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92d050"/>
                </a:solidFill>
                <a:latin typeface="Calibri"/>
                <a:ea typeface="Times New Roman"/>
              </a:rPr>
              <a:t>1.2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 Basic Block Diagram of a Computer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457200" indent="0" defTabSz="457200">
              <a:lnSpc>
                <a:spcPct val="115000"/>
              </a:lnSpc>
              <a:spcAft>
                <a:spcPts val="751"/>
              </a:spcAft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92d050"/>
                </a:solidFill>
                <a:latin typeface="Calibri"/>
                <a:ea typeface="Times New Roman"/>
              </a:rPr>
              <a:t>1.3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Organization of Microprocessor Based System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457200" indent="0" defTabSz="457200">
              <a:lnSpc>
                <a:spcPct val="115000"/>
              </a:lnSpc>
              <a:spcAft>
                <a:spcPts val="751"/>
              </a:spcAft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92d050"/>
                </a:solidFill>
                <a:latin typeface="Calibri"/>
                <a:ea typeface="Times New Roman"/>
              </a:rPr>
              <a:t>1.4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Bus Organization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457200" indent="0" defTabSz="457200">
              <a:lnSpc>
                <a:spcPct val="115000"/>
              </a:lnSpc>
              <a:spcAft>
                <a:spcPts val="751"/>
              </a:spcAft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92d050"/>
                </a:solidFill>
                <a:latin typeface="Calibri"/>
                <a:ea typeface="Times New Roman"/>
              </a:rPr>
              <a:t>1.5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 Stored program Concept and Von Neumann Machine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457200" indent="0" defTabSz="457200">
              <a:lnSpc>
                <a:spcPct val="115000"/>
              </a:lnSpc>
              <a:spcAft>
                <a:spcPts val="751"/>
              </a:spcAft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92d050"/>
                </a:solidFill>
                <a:latin typeface="Calibri"/>
                <a:ea typeface="Times New Roman"/>
              </a:rPr>
              <a:t>1.6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 Processing Cycle of a Stored Program Computer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457200" indent="0" defTabSz="457200">
              <a:lnSpc>
                <a:spcPct val="115000"/>
              </a:lnSpc>
              <a:spcAft>
                <a:spcPts val="751"/>
              </a:spcAft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92d050"/>
                </a:solidFill>
                <a:latin typeface="Calibri"/>
                <a:ea typeface="Times New Roman"/>
              </a:rPr>
              <a:t>1.7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 Microinstructions and Hardwired/Microprogrammed Control Unit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457200" indent="0" defTabSz="457200">
              <a:lnSpc>
                <a:spcPct val="115000"/>
              </a:lnSpc>
              <a:spcAft>
                <a:spcPts val="751"/>
              </a:spcAft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Times New Roman"/>
              </a:rPr>
              <a:t>1.8. Introduction to Register Transfer Language (RTL)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45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5000" lnSpcReduction="10000"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chemeClr val="accent1"/>
                </a:solidFill>
                <a:latin typeface="Trebuchet MS"/>
              </a:rPr>
              <a:t>Micro-Operations</a:t>
            </a:r>
            <a:endParaRPr b="0" lang="en-US" sz="36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76800" y="1204200"/>
            <a:ext cx="8596080" cy="4836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"/>
            </a:pP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Computer executes program which consists sequence of instructions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"/>
            </a:pP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Each instruction is made up of shorter sub cycles.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"/>
            </a:pP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Performance of each cycle has number of shorter operations called </a:t>
            </a:r>
            <a:r>
              <a:rPr b="1" i="1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micro-operations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pic>
        <p:nvPicPr>
          <p:cNvPr id="127" name="Picture 2" descr="Computer Organization and Architecture - ppt video online download"/>
          <p:cNvPicPr/>
          <p:nvPr/>
        </p:nvPicPr>
        <p:blipFill>
          <a:blip r:embed="rId1"/>
          <a:stretch/>
        </p:blipFill>
        <p:spPr>
          <a:xfrm>
            <a:off x="1522800" y="3429000"/>
            <a:ext cx="5865120" cy="28191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72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chemeClr val="accent1"/>
                </a:solidFill>
                <a:latin typeface="Trebuchet MS"/>
              </a:rPr>
              <a:t>Control Unit</a:t>
            </a:r>
            <a:endParaRPr b="0" lang="en-US" sz="36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75360" y="1585080"/>
            <a:ext cx="4185720" cy="57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Trebuchet MS"/>
              </a:rPr>
              <a:t>Hardwired Control Unit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5087520" y="1434960"/>
            <a:ext cx="4477320" cy="72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Trebuchet MS"/>
              </a:rPr>
              <a:t>Microprogrammed Control unit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4974480" y="2409840"/>
            <a:ext cx="4477320" cy="410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6666" lnSpcReduction="10000"/>
          </a:bodyPr>
          <a:p>
            <a:pPr marL="343080" indent="-343080" defTabSz="457200">
              <a:lnSpc>
                <a:spcPct val="100000"/>
              </a:lnSpc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uses sequence of micro instructions in micro programming language .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generates set of control signals on the basis of instruction.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easy to design test and implement.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flexible to modify. 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slow mode of operation,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  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cheaper and less error.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92d050"/>
                </a:solidFill>
                <a:latin typeface="Arial"/>
              </a:rPr>
              <a:t>6.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used in CISC processor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675360" y="2409840"/>
            <a:ext cx="4185720" cy="410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8333" lnSpcReduction="10000"/>
          </a:bodyPr>
          <a:p>
            <a:pPr marL="457200" indent="-457200" defTabSz="457200">
              <a:lnSpc>
                <a:spcPct val="100000"/>
              </a:lnSpc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Uses flags, decoder common logic gates and other digital circuits.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457200" indent="-457200" defTabSz="457200">
              <a:lnSpc>
                <a:spcPct val="100000"/>
              </a:lnSpc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on the basis of input signal output is generated.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457200" indent="-457200" defTabSz="457200">
              <a:lnSpc>
                <a:spcPct val="100000"/>
              </a:lnSpc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difficult to design, test and implement. 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457200" indent="-457200" defTabSz="457200">
              <a:lnSpc>
                <a:spcPct val="100000"/>
              </a:lnSpc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inflexible to modify.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457200" indent="-457200" defTabSz="457200">
              <a:lnSpc>
                <a:spcPct val="100000"/>
              </a:lnSpc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faster mode of operation, expensive and high error.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457200" indent="-457200" defTabSz="457200">
              <a:lnSpc>
                <a:spcPct val="100000"/>
              </a:lnSpc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used in RISC processor .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</p:spTree>
  </p:cSld>
  <p:transition spd="slow">
    <p:wipe dir="l"/>
  </p:transition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61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chemeClr val="accent1"/>
                </a:solidFill>
                <a:latin typeface="Trebuchet MS"/>
              </a:rPr>
              <a:t>Application of Microprocessor</a:t>
            </a:r>
            <a:endParaRPr b="0" lang="en-US" sz="36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76800" y="1341360"/>
            <a:ext cx="9380160" cy="511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3333"/>
          </a:bodyPr>
          <a:p>
            <a:pPr marL="343080" indent="-343080" defTabSz="457200">
              <a:lnSpc>
                <a:spcPct val="100000"/>
              </a:lnSpc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Micro computer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: Personal computers , laptops.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Embedded system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: used in microcontrollers.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Measurement and testing equipment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:  in signal generators oscilloscopes, x-ray analyzer , frequency synthesizers, etc.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Scientific and engineering research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Industry: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data monitoring system, automatic weighting system etc.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Security system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:  used in smart cameras, CCTV etc.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Automatic system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Robotics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Communication system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Game Machine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Accounting system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Military application system</a:t>
            </a:r>
            <a:br>
              <a:rPr sz="2400"/>
            </a:b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</p:spTree>
  </p:cSld>
  <p:transition spd="slow">
    <p:wipe dir="l"/>
  </p:transition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70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833"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chemeClr val="accent1"/>
                </a:solidFill>
                <a:latin typeface="Trebuchet MS"/>
              </a:rPr>
              <a:t>Programming Model of 8085 Microprocessor</a:t>
            </a:r>
            <a:endParaRPr b="0" lang="en-US" sz="3600" spc="-1" strike="noStrike">
              <a:solidFill>
                <a:schemeClr val="dk1"/>
              </a:solidFill>
              <a:latin typeface="Trebuchet MS"/>
            </a:endParaRPr>
          </a:p>
        </p:txBody>
      </p:sp>
      <p:pic>
        <p:nvPicPr>
          <p:cNvPr id="136" name="Picture 2" descr="Seminar On 8085 microprocessor - ppt download"/>
          <p:cNvPicPr/>
          <p:nvPr/>
        </p:nvPicPr>
        <p:blipFill>
          <a:blip r:embed="rId1"/>
          <a:stretch/>
        </p:blipFill>
        <p:spPr>
          <a:xfrm>
            <a:off x="445320" y="1448280"/>
            <a:ext cx="9505440" cy="47628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259840" cy="62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7500"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chemeClr val="accent1"/>
                </a:solidFill>
                <a:latin typeface="Trebuchet MS"/>
              </a:rPr>
              <a:t>Programming Model of 8085 Microprocessor (Contd)</a:t>
            </a:r>
            <a:endParaRPr b="0" lang="en-US" sz="28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76800" y="1562760"/>
            <a:ext cx="8596080" cy="447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Trebuchet MS"/>
              </a:rPr>
              <a:t>1. Accumulator(A)</a:t>
            </a:r>
            <a:r>
              <a:rPr b="0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Trebuchet MS"/>
              </a:rPr>
              <a:t>: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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Trebuchet MS"/>
              </a:rPr>
              <a:t>8- bit register.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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Trebuchet MS"/>
              </a:rPr>
              <a:t>Almost all arithmetic ,logical and I/O operations are performed on accumulator.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Trebuchet MS"/>
              </a:rPr>
              <a:t>2. Registers(B,C,D,E,H,L):</a:t>
            </a:r>
            <a:endParaRPr b="0" lang="en-US" sz="36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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Trebuchet MS"/>
              </a:rPr>
              <a:t> </a:t>
            </a:r>
            <a:r>
              <a:rPr b="0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Trebuchet MS"/>
              </a:rPr>
              <a:t>six general purpose 8- bit registers.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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Trebuchet MS"/>
              </a:rPr>
              <a:t>Can be combined in pairs BC,DE,HL to perform 16-bit operations.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</p:spTree>
  </p:cSld>
  <p:transition spd="slow">
    <p:push dir="u"/>
  </p:transition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51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Trebuchet MS"/>
              </a:rPr>
              <a:t>3. Flag Registers:</a:t>
            </a:r>
            <a:br>
              <a:rPr sz="2400"/>
            </a:br>
            <a:br>
              <a:rPr sz="2400"/>
            </a:br>
            <a:endParaRPr b="0" lang="en-US" sz="24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76800" y="1289880"/>
            <a:ext cx="8596080" cy="524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7222"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State of flags indicates the result of arithmetic and logical operations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Sign(S):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If MSB of result of last operation is 1(negative), then its status is 1(set) ; otherwise 0.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Zero(Z):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If the result of last operation is zero, then its status is 1(set) ; otherwise 0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Auxiliary Carry(AC):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If the last operation generates a carry from the lower half word (lower nibble),  then its status is 1(set) ; otherwise 0.</a:t>
            </a:r>
            <a:endParaRPr b="0" lang="en-US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  <p:pic>
        <p:nvPicPr>
          <p:cNvPr id="141" name="Picture 2" descr="Flag register in 8085 microprocessor - GeeksforGeeks"/>
          <p:cNvPicPr/>
          <p:nvPr/>
        </p:nvPicPr>
        <p:blipFill>
          <a:blip r:embed="rId1"/>
          <a:stretch/>
        </p:blipFill>
        <p:spPr>
          <a:xfrm>
            <a:off x="1002240" y="1120320"/>
            <a:ext cx="8270640" cy="135648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79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chemeClr val="accent1"/>
                </a:solidFill>
                <a:latin typeface="Trebuchet MS"/>
              </a:rPr>
              <a:t>Contd…</a:t>
            </a:r>
            <a:endParaRPr b="0" lang="en-US" sz="36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76800" y="1400760"/>
            <a:ext cx="8596080" cy="495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Parity(P):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If the result of last operation has even number of 1’s (even parity),  then its status is 1(set) ; otherwise 0.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Carry(CY):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If the last operation generates a carry or borrow , then its status is 1(set) ; otherwise 0.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Ex:    F3 H</a:t>
            </a: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	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      </a:t>
            </a: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+ 2F  H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-----------------------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</p:spTree>
  </p:cSld>
  <p:transition spd="slow">
    <p:push dir="u"/>
  </p:transition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51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8055"/>
          </a:bodyPr>
          <a:p>
            <a:pPr indent="0">
              <a:buNone/>
            </a:pPr>
            <a:endParaRPr b="0" lang="en-US" sz="3600" spc="-1" strike="noStrike">
              <a:solidFill>
                <a:schemeClr val="accent1"/>
              </a:solidFill>
              <a:latin typeface="Trebuchet MS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676800" y="1311840"/>
            <a:ext cx="9527760" cy="52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1111 0011  (F3 H)</a:t>
            </a:r>
            <a:endParaRPr b="0" lang="en-US" sz="32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algn="ctr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+0010 1111   (2F H)</a:t>
            </a:r>
            <a:endParaRPr b="0" lang="en-US" sz="32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algn="ctr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________________</a:t>
            </a:r>
            <a:endParaRPr b="0" lang="en-US" sz="32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algn="ctr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c00000"/>
                </a:solidFill>
                <a:latin typeface="Calibri"/>
              </a:rPr>
              <a:t>1</a:t>
            </a:r>
            <a:r>
              <a:rPr b="0" lang="en-US" sz="32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0010 0010    (22H)</a:t>
            </a:r>
            <a:endParaRPr b="0" lang="en-US" sz="32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S-0</a:t>
            </a:r>
            <a:r>
              <a:rPr b="0" lang="en-US" sz="32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	</a:t>
            </a:r>
            <a:r>
              <a:rPr b="0" lang="en-US" sz="32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	</a:t>
            </a:r>
            <a:r>
              <a:rPr b="0" lang="en-US" sz="32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AC-1</a:t>
            </a:r>
            <a:endParaRPr b="0" lang="en-US" sz="32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Z-0</a:t>
            </a:r>
            <a:r>
              <a:rPr b="0" lang="en-US" sz="32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	</a:t>
            </a:r>
            <a:r>
              <a:rPr b="0" lang="en-US" sz="32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	</a:t>
            </a:r>
            <a:r>
              <a:rPr b="0" lang="en-US" sz="32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P-1</a:t>
            </a:r>
            <a:r>
              <a:rPr b="0" lang="en-US" sz="32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	</a:t>
            </a:r>
            <a:r>
              <a:rPr b="0" lang="en-US" sz="32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	</a:t>
            </a:r>
            <a:r>
              <a:rPr b="0" lang="en-US" sz="32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CY-1</a:t>
            </a:r>
            <a:endParaRPr b="0" lang="en-US" sz="32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Try:</a:t>
            </a:r>
            <a:endParaRPr b="0" lang="en-US" sz="32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"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C8 H + 34 H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"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3E H + BA H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</p:spTree>
  </p:cSld>
  <p:transition spd="slow">
    <p:push dir="u"/>
  </p:transition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52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1111"/>
          </a:bodyPr>
          <a:p>
            <a:pPr indent="0">
              <a:buNone/>
            </a:pPr>
            <a:endParaRPr b="0" lang="en-US" sz="3600" spc="-1" strike="noStrike">
              <a:solidFill>
                <a:schemeClr val="accent1"/>
              </a:solidFill>
              <a:latin typeface="Trebuchet MS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76800" y="1474200"/>
            <a:ext cx="8596080" cy="456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3333" lnSpcReduction="10000"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 </a:t>
            </a:r>
            <a:r>
              <a:rPr b="1" lang="en-US" sz="3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4. Program Counter(PC):</a:t>
            </a:r>
            <a:endParaRPr b="0" lang="en-US" sz="36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16 bit register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Holds the address of next instruction to be executed.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  </a:t>
            </a:r>
            <a:r>
              <a:rPr b="0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5.</a:t>
            </a:r>
            <a:r>
              <a:rPr b="1" lang="en-US" sz="4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Stack pointer(SP):</a:t>
            </a:r>
            <a:endParaRPr b="0" lang="en-US" sz="4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16 bit register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Points to a memory location in R/W memory called Stack.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Holds the address of top of Stack.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76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chemeClr val="accent1"/>
                </a:solidFill>
                <a:latin typeface="Trebuchet MS"/>
              </a:rPr>
              <a:t>Register Transfer Language(RTL)</a:t>
            </a:r>
            <a:endParaRPr b="0" lang="en-US" sz="36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76800" y="1371600"/>
            <a:ext cx="9307080" cy="535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7222" lnSpcReduction="10000"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90c22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the symbolic notation used to describe micro operation transfer among the registers.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90c22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describes how the flow of instruction is carried out in between the registers during execution.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consists of two cycles: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1. Fetch cycle 2. Execute cycle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1. Fetch cycle: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a) PC contains address of next instruction to be executed . It is load it to MAR.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t1: MAR  ← PC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b) the data of address location specified by MAR is loaded to MBR.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t2: MBR  ← [MAR]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c) Transfer content of MBR to IR increase the PC.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t3: IR ←MBR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PC ←PC+1</a:t>
            </a: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85080" y="272880"/>
            <a:ext cx="11010600" cy="607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8333" lnSpcReduction="10000"/>
          </a:bodyPr>
          <a:p>
            <a:pPr marL="343080" indent="-343080" defTabSz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92d050"/>
                </a:solidFill>
                <a:latin typeface="Calibri"/>
                <a:ea typeface="Times New Roman"/>
              </a:rPr>
              <a:t>2</a:t>
            </a:r>
            <a:r>
              <a:rPr b="1" lang="en-US" sz="3200" spc="-1" strike="noStrike">
                <a:solidFill>
                  <a:srgbClr val="92d050"/>
                </a:solidFill>
                <a:latin typeface="Calibri"/>
                <a:ea typeface="Times New Roman"/>
              </a:rPr>
              <a:t>) Programming with 8085 Microprocessor </a:t>
            </a:r>
            <a:br>
              <a:rPr sz="2800"/>
            </a:br>
            <a:r>
              <a:rPr b="0" lang="en-US" sz="2800" spc="-1" strike="noStrike">
                <a:solidFill>
                  <a:srgbClr val="92d050"/>
                </a:solidFill>
                <a:latin typeface="Calibri"/>
                <a:ea typeface="Calibri"/>
              </a:rPr>
              <a:t>2.1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 Internal Architecture and Features of 8085 microprocessor</a:t>
            </a:r>
            <a:br>
              <a:rPr sz="2800"/>
            </a:br>
            <a:r>
              <a:rPr b="0" lang="en-US" sz="2800" spc="-1" strike="noStrike">
                <a:solidFill>
                  <a:srgbClr val="92d050"/>
                </a:solidFill>
                <a:latin typeface="Calibri"/>
                <a:ea typeface="Calibri"/>
              </a:rPr>
              <a:t>2.2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 Instruction Format and Data Format</a:t>
            </a:r>
            <a:br>
              <a:rPr sz="2800"/>
            </a:br>
            <a:r>
              <a:rPr b="0" lang="en-US" sz="2800" spc="-1" strike="noStrike">
                <a:solidFill>
                  <a:srgbClr val="92d050"/>
                </a:solidFill>
                <a:latin typeface="Calibri"/>
                <a:ea typeface="Calibri"/>
              </a:rPr>
              <a:t>2.3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 Addressing Modes of 8085</a:t>
            </a:r>
            <a:br>
              <a:rPr sz="2800"/>
            </a:br>
            <a:r>
              <a:rPr b="0" lang="en-US" sz="2800" spc="-1" strike="noStrike">
                <a:solidFill>
                  <a:srgbClr val="92d050"/>
                </a:solidFill>
                <a:latin typeface="Calibri"/>
                <a:ea typeface="Calibri"/>
              </a:rPr>
              <a:t>2.4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 Intel 8085 Instruction Set</a:t>
            </a:r>
            <a:br>
              <a:rPr sz="2800"/>
            </a:br>
            <a:r>
              <a:rPr b="0" lang="en-US" sz="2800" spc="-1" strike="noStrike">
                <a:solidFill>
                  <a:srgbClr val="92d050"/>
                </a:solidFill>
                <a:latin typeface="Calibri"/>
                <a:ea typeface="Calibri"/>
              </a:rPr>
              <a:t>2.5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 Various Programs in 8085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2800" spc="-1" strike="noStrike">
                <a:solidFill>
                  <a:srgbClr val="92d050"/>
                </a:solidFill>
                <a:latin typeface="Calibri"/>
                <a:ea typeface="Calibri"/>
              </a:rPr>
              <a:t>2.5.1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 Simple Programs with Arithmetic and Logical Operations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2800" spc="-1" strike="noStrike">
                <a:solidFill>
                  <a:srgbClr val="92d050"/>
                </a:solidFill>
                <a:latin typeface="Calibri"/>
                <a:ea typeface="Calibri"/>
              </a:rPr>
              <a:t>2.5.2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 Conditions and Loops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2800" spc="-1" strike="noStrike">
                <a:solidFill>
                  <a:srgbClr val="92d050"/>
                </a:solidFill>
                <a:latin typeface="Calibri"/>
                <a:ea typeface="Calibri"/>
              </a:rPr>
              <a:t>2.5.3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 Array and Table Processing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2800" spc="-1" strike="noStrike">
                <a:solidFill>
                  <a:srgbClr val="92d050"/>
                </a:solidFill>
                <a:latin typeface="Calibri"/>
                <a:ea typeface="Calibri"/>
              </a:rPr>
              <a:t>2.5.4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 Decimal BCD Conversion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2800" spc="-1" strike="noStrike">
                <a:solidFill>
                  <a:srgbClr val="92d050"/>
                </a:solidFill>
                <a:latin typeface="Calibri"/>
                <a:ea typeface="Calibri"/>
              </a:rPr>
              <a:t>2.5.5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 Multiplication and Division</a:t>
            </a:r>
            <a:br>
              <a:rPr sz="2800"/>
            </a:br>
            <a:endParaRPr b="0" lang="en-US" sz="2800" spc="-1" strike="noStrike">
              <a:solidFill>
                <a:schemeClr val="dk1"/>
              </a:solidFill>
              <a:latin typeface="Trebuchet M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49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6666"/>
          </a:bodyPr>
          <a:p>
            <a:pPr indent="0" defTabSz="457200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chemeClr val="dk1"/>
                </a:solidFill>
                <a:latin typeface="Trebuchet MS"/>
              </a:rPr>
              <a:t>2.Execute Cycle</a:t>
            </a:r>
            <a:endParaRPr b="0" lang="en-US" sz="28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29560" y="1275480"/>
            <a:ext cx="8596080" cy="388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777"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a)Move the address of operand to MAR.</a:t>
            </a:r>
            <a:endParaRPr b="0" lang="en-US" sz="32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t1: MAR ←IR</a:t>
            </a:r>
            <a:endParaRPr b="0" lang="en-US" sz="32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b) Move the content of MAR to MBR.</a:t>
            </a:r>
            <a:endParaRPr b="0" lang="en-US" sz="32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T2: MBR ←[MAR]</a:t>
            </a:r>
            <a:endParaRPr b="0" lang="en-US" sz="32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c) Perform the desired computation and increase PC</a:t>
            </a:r>
            <a:endParaRPr b="0" lang="en-US" sz="32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br>
              <a:rPr sz="3200"/>
            </a:br>
            <a:endParaRPr b="0" lang="en-US" sz="32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70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484900"/>
                </a:solidFill>
                <a:latin typeface="Arial"/>
              </a:rPr>
              <a:t>RTL Examples</a:t>
            </a:r>
            <a:endParaRPr b="0" lang="en-US" sz="36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76800" y="1487880"/>
            <a:ext cx="8596080" cy="388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Aft>
                <a:spcPts val="499"/>
              </a:spcAft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484900"/>
                </a:solidFill>
                <a:latin typeface="Calibri"/>
              </a:rPr>
              <a:t>MOV Rd, Rs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t1: MAR  ← PC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t2: MBR  ← [MAR]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t3: IR ←MBR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PC ←PC+1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t4: Unspecified</a:t>
            </a: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Aft>
                <a:spcPts val="499"/>
              </a:spcAft>
              <a:buNone/>
              <a:tabLst>
                <a:tab algn="l" pos="0"/>
              </a:tabLst>
            </a:pPr>
            <a:endParaRPr b="0" lang="en-US" sz="2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48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Calibri"/>
              </a:rPr>
              <a:t>MVI A,02H</a:t>
            </a:r>
            <a:br>
              <a:rPr sz="2400"/>
            </a:br>
            <a:endParaRPr b="0" lang="en-US" sz="24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76800" y="1348920"/>
            <a:ext cx="8596080" cy="502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Fetch Cycle: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t1 : MAR  ← PC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t2: MBR  ← [MAR]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t3: IR ←MBR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PC ←PC+1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t4: Unspecified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Trebuchet MS"/>
                <a:ea typeface="Calibri"/>
              </a:rPr>
              <a:t>Execute Cycle: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t1 : MAR ←IR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t2 : MBR ←[MAR]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t3 : A ←MBR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PC ←PC+1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61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chemeClr val="dk1"/>
                </a:solidFill>
                <a:latin typeface="Trebuchet MS"/>
              </a:rPr>
              <a:t>LXI B,050A H</a:t>
            </a:r>
            <a:endParaRPr b="0" lang="en-US" sz="24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76800" y="1284840"/>
            <a:ext cx="8596080" cy="496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7222"/>
          </a:bodyPr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Fetch Cycle: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t1 : MAR  ← PC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t2: MBR  ← [MAR]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t3: IR ←MBR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PC ←PC+1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t4: Unspecified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Execute Cycle 1:</a:t>
            </a:r>
            <a:r>
              <a:rPr b="1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1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 Execute Cycle 2: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t1 : MAR ←PC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t1 : MAR ←PC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t3 : MBR ←[MAR]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t2 : MBR ←[MAR]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t3 : C ←MBR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t3 : B ←MBR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PC ←PC+1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       PC ←PC+1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54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4166"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chemeClr val="dk1"/>
                </a:solidFill>
                <a:latin typeface="Trebuchet MS"/>
              </a:rPr>
              <a:t>LDA 2050 H</a:t>
            </a:r>
            <a:endParaRPr b="0" lang="en-US" sz="36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76800" y="1341360"/>
            <a:ext cx="8596080" cy="4698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1111"/>
          </a:bodyPr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Fetch Cycle: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t1 : MAR  ← PC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t2: MBR  ← [MAR]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t3: IR ←MBR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PC ←PC+1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t4: Unspecified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Execute Cycle 1:</a:t>
            </a:r>
            <a:r>
              <a:rPr b="1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1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 Execute Cycle 2: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1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 Execute Cycle 3: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t5 : MAR ←PC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t8 : MAR ←PC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 t11 : MAR ←PC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t6 : MBR ←[MAR]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t9 : MBR ←[MAR] 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12 : MBR ←[MAR]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t7 : Z ←MBR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t10 : W ←MBR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 t13 : A ←MBR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PC ←PC+1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   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 PC ←PC+1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 PC ←PC+1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349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chemeClr val="dk1"/>
                </a:solidFill>
                <a:latin typeface="Trebuchet MS"/>
              </a:rPr>
              <a:t>STA 2050 H</a:t>
            </a:r>
            <a:endParaRPr b="0" lang="en-US" sz="20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76800" y="1341360"/>
            <a:ext cx="8596080" cy="4698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1111"/>
          </a:bodyPr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Fetch Cycle: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t1 : MAR  ← PC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t2: MBR  ← [MAR]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t3: IR ←MBR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PC ←PC+1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t4: Unspecified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Execute Cycle 1:</a:t>
            </a:r>
            <a:r>
              <a:rPr b="1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1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 Execute Cycle 2:</a:t>
            </a:r>
            <a:r>
              <a:rPr b="1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1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 Execute Cycle 3: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t5 : MAR ←PC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t8 : MAR ←PC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 t11 : MAR ←WZ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t6 : MBR ←[MAR]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t9 : MBR ←[MAR] 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12 : MBR ←A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t7 : Z ←MBR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t10 : W ←MBR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 t13 : [MAR]←MBR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PC ←PC+1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   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 PC ←PC+1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 PC ←PC+1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marL="114480" indent="0" defTabSz="457200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	</a:t>
            </a: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54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4166"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chemeClr val="accent1"/>
                </a:solidFill>
                <a:latin typeface="Trebuchet MS"/>
              </a:rPr>
              <a:t>Screen shot of 8085 simulator</a:t>
            </a:r>
            <a:endParaRPr b="0" lang="en-US" sz="3600" spc="-1" strike="noStrike">
              <a:solidFill>
                <a:schemeClr val="dk1"/>
              </a:solidFill>
              <a:latin typeface="Trebuchet MS"/>
            </a:endParaRPr>
          </a:p>
        </p:txBody>
      </p:sp>
      <p:pic>
        <p:nvPicPr>
          <p:cNvPr id="163" name="Picture 2" descr="8085 PROGRAMMING INTRODUCTION - YouTube"/>
          <p:cNvPicPr/>
          <p:nvPr/>
        </p:nvPicPr>
        <p:blipFill>
          <a:blip r:embed="rId1"/>
          <a:stretch/>
        </p:blipFill>
        <p:spPr>
          <a:xfrm>
            <a:off x="96120" y="1356480"/>
            <a:ext cx="9518760" cy="535392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101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chemeClr val="accent1"/>
                </a:solidFill>
                <a:latin typeface="Trebuchet MS"/>
              </a:rPr>
              <a:t>End of Chapter 1</a:t>
            </a:r>
            <a:endParaRPr b="0" lang="en-US" sz="5400" spc="-1" strike="noStrike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676800" y="1798560"/>
            <a:ext cx="8596080" cy="424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6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  <a:p>
            <a:pPr indent="0" algn="ctr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6000" spc="-1" strike="noStrike">
                <a:solidFill>
                  <a:srgbClr val="00b050"/>
                </a:solidFill>
                <a:latin typeface="Trebuchet MS"/>
              </a:rPr>
              <a:t>Thank you!!</a:t>
            </a:r>
            <a:endParaRPr b="0" lang="en-US" sz="6000" spc="-1" strike="noStrike">
              <a:solidFill>
                <a:schemeClr val="dk1">
                  <a:lumMod val="75000"/>
                  <a:lumOff val="25000"/>
                </a:schemeClr>
              </a:solidFill>
              <a:latin typeface="Trebuchet MS"/>
            </a:endParaRPr>
          </a:p>
        </p:txBody>
      </p:sp>
    </p:spTree>
  </p:cSld>
  <mc:AlternateContent>
    <mc:Choice Requires="p14">
      <p:transition spd="slow" p14:dur="34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17600" y="179640"/>
            <a:ext cx="10771560" cy="7002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92d050"/>
                </a:solidFill>
                <a:latin typeface="Calibri"/>
                <a:ea typeface="Times New Roman"/>
              </a:rPr>
              <a:t>3) Programming with 8086 Microprocessor </a:t>
            </a:r>
            <a:br>
              <a:rPr sz="1400"/>
            </a:br>
            <a:r>
              <a:rPr b="0" lang="en-US" sz="1400" spc="-1" strike="noStrike">
                <a:solidFill>
                  <a:srgbClr val="92d050"/>
                </a:solidFill>
                <a:latin typeface="Calibri"/>
                <a:ea typeface="Calibri"/>
              </a:rPr>
              <a:t>3.1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Internal Architecture and Features of 8086 Microprocessor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92d050"/>
                </a:solidFill>
                <a:latin typeface="Calibri"/>
                <a:ea typeface="Calibri"/>
              </a:rPr>
              <a:t>3.1.1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BIU and Components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92d050"/>
                </a:solidFill>
                <a:latin typeface="Calibri"/>
                <a:ea typeface="Calibri"/>
              </a:rPr>
              <a:t>3.1.2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EU and Components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92d050"/>
                </a:solidFill>
                <a:latin typeface="Calibri"/>
                <a:ea typeface="Calibri"/>
              </a:rPr>
              <a:t>3.1.3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EU and BIU Operations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92d050"/>
                </a:solidFill>
                <a:latin typeface="Calibri"/>
                <a:ea typeface="Calibri"/>
              </a:rPr>
              <a:t>3.1.4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Segment and Offset Address</a:t>
            </a:r>
            <a:br>
              <a:rPr sz="1400"/>
            </a:br>
            <a:r>
              <a:rPr b="0" lang="en-US" sz="1400" spc="-1" strike="noStrike">
                <a:solidFill>
                  <a:srgbClr val="92d050"/>
                </a:solidFill>
                <a:latin typeface="Calibri"/>
                <a:ea typeface="Calibri"/>
              </a:rPr>
              <a:t>3.2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Addressing Modes of 8086</a:t>
            </a:r>
            <a:br>
              <a:rPr sz="1400"/>
            </a:br>
            <a:r>
              <a:rPr b="0" lang="en-US" sz="1400" spc="-1" strike="noStrike">
                <a:solidFill>
                  <a:srgbClr val="92d050"/>
                </a:solidFill>
                <a:latin typeface="Calibri"/>
                <a:ea typeface="Calibri"/>
              </a:rPr>
              <a:t>3.3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Assembly Language Programming</a:t>
            </a:r>
            <a:br>
              <a:rPr sz="1400"/>
            </a:br>
            <a:r>
              <a:rPr b="0" lang="en-US" sz="1400" spc="-1" strike="noStrike">
                <a:solidFill>
                  <a:srgbClr val="92d050"/>
                </a:solidFill>
                <a:latin typeface="Calibri"/>
                <a:ea typeface="Calibri"/>
              </a:rPr>
              <a:t>3.4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High Level versus Low Level Programming</a:t>
            </a:r>
            <a:br>
              <a:rPr sz="1400"/>
            </a:br>
            <a:r>
              <a:rPr b="0" lang="en-US" sz="1400" spc="-1" strike="noStrike">
                <a:solidFill>
                  <a:srgbClr val="92d050"/>
                </a:solidFill>
                <a:latin typeface="Calibri"/>
                <a:ea typeface="Calibri"/>
              </a:rPr>
              <a:t>3.5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Assembly Language Syntax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92d050"/>
                </a:solidFill>
                <a:latin typeface="Calibri"/>
                <a:ea typeface="Calibri"/>
              </a:rPr>
              <a:t>3.5.1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Comments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92d050"/>
                </a:solidFill>
                <a:latin typeface="Calibri"/>
                <a:ea typeface="Calibri"/>
              </a:rPr>
              <a:t>3.5.2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Reserved words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92d050"/>
                </a:solidFill>
                <a:latin typeface="Calibri"/>
                <a:ea typeface="Calibri"/>
              </a:rPr>
              <a:t>3.5.3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Identifiers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92d050"/>
                </a:solidFill>
                <a:latin typeface="Calibri"/>
                <a:ea typeface="Calibri"/>
              </a:rPr>
              <a:t>3.5.4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Statements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92d050"/>
                </a:solidFill>
                <a:latin typeface="Calibri"/>
                <a:ea typeface="Calibri"/>
              </a:rPr>
              <a:t>3.5.5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Directives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92d050"/>
                </a:solidFill>
                <a:latin typeface="Calibri"/>
                <a:ea typeface="Calibri"/>
              </a:rPr>
              <a:t>3.5.6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Operators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92d050"/>
                </a:solidFill>
                <a:latin typeface="Calibri"/>
                <a:ea typeface="Calibri"/>
              </a:rPr>
              <a:t>3.5.7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Instructions</a:t>
            </a:r>
            <a:br>
              <a:rPr sz="1400"/>
            </a:br>
            <a:r>
              <a:rPr b="0" lang="en-US" sz="1400" spc="-1" strike="noStrike">
                <a:solidFill>
                  <a:srgbClr val="92d050"/>
                </a:solidFill>
                <a:latin typeface="Calibri"/>
                <a:ea typeface="Calibri"/>
              </a:rPr>
              <a:t>3.6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EXE and COM programs</a:t>
            </a:r>
            <a:br>
              <a:rPr sz="1400"/>
            </a:br>
            <a:r>
              <a:rPr b="0" lang="en-US" sz="1400" spc="-1" strike="noStrike">
                <a:solidFill>
                  <a:srgbClr val="92d050"/>
                </a:solidFill>
                <a:latin typeface="Calibri"/>
                <a:ea typeface="Calibri"/>
              </a:rPr>
              <a:t>3.7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Assembling, Linking and Executing</a:t>
            </a:r>
            <a:br>
              <a:rPr sz="1400"/>
            </a:br>
            <a:r>
              <a:rPr b="0" lang="en-US" sz="1400" spc="-1" strike="noStrike">
                <a:solidFill>
                  <a:srgbClr val="92d050"/>
                </a:solidFill>
                <a:latin typeface="Calibri"/>
                <a:ea typeface="Calibri"/>
              </a:rPr>
              <a:t>3.8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One Pass and Two Pass Assemblers</a:t>
            </a:r>
            <a:br>
              <a:rPr sz="1400"/>
            </a:br>
            <a:r>
              <a:rPr b="0" lang="en-US" sz="1400" spc="-1" strike="noStrike">
                <a:solidFill>
                  <a:srgbClr val="92d050"/>
                </a:solidFill>
                <a:latin typeface="Calibri"/>
                <a:ea typeface="Calibri"/>
              </a:rPr>
              <a:t>3.9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Keyboard and Video Services</a:t>
            </a:r>
            <a:br>
              <a:rPr sz="1400"/>
            </a:br>
            <a:r>
              <a:rPr b="0" lang="en-US" sz="1400" spc="-1" strike="noStrike">
                <a:solidFill>
                  <a:srgbClr val="92d050"/>
                </a:solidFill>
                <a:latin typeface="Calibri"/>
                <a:ea typeface="Calibri"/>
              </a:rPr>
              <a:t>3.10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Various Programs in 8086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92d050"/>
                </a:solidFill>
                <a:latin typeface="Calibri"/>
                <a:ea typeface="Calibri"/>
              </a:rPr>
              <a:t>3.10.1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Simple Programs for Arithmetic, Logical, String Input /Output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92d050"/>
                </a:solidFill>
                <a:latin typeface="Calibri"/>
                <a:ea typeface="Calibri"/>
              </a:rPr>
              <a:t>3.10.2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Conditions and Loops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92d050"/>
                </a:solidFill>
                <a:latin typeface="Calibri"/>
                <a:ea typeface="Calibri"/>
              </a:rPr>
              <a:t>3.10.3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Array and String Processing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92d050"/>
                </a:solidFill>
                <a:latin typeface="Calibri"/>
                <a:ea typeface="Calibri"/>
              </a:rPr>
              <a:t>3.10.4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Read and Display ASCII and Decimal Numbers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92d050"/>
                </a:solidFill>
                <a:latin typeface="Calibri"/>
                <a:ea typeface="Calibri"/>
              </a:rPr>
              <a:t>3.10.5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Displaying Numbers in Binary and Hexadecimal Formats</a:t>
            </a:r>
            <a:br>
              <a:rPr sz="1400"/>
            </a:br>
            <a:endParaRPr b="0" lang="en-US" sz="1400" spc="-1" strike="noStrike">
              <a:solidFill>
                <a:schemeClr val="dk1"/>
              </a:solidFill>
              <a:latin typeface="Trebuchet M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56280" y="498960"/>
            <a:ext cx="10771560" cy="609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92d050"/>
                </a:solidFill>
                <a:latin typeface="Calibri"/>
                <a:ea typeface="Times New Roman"/>
              </a:rPr>
              <a:t>4) Memory Address Decoding with NAND, Block and Microprocessor System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Times New Roman"/>
              </a:rPr>
              <a:t> </a:t>
            </a:r>
            <a:br>
              <a:rPr sz="1600"/>
            </a:b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4.1 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Times New Roman"/>
              </a:rPr>
              <a:t>Pin Configuration of 8085 and 8086 Microprocessors</a:t>
            </a:r>
            <a:br>
              <a:rPr sz="1600"/>
            </a:b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4.2 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Times New Roman"/>
              </a:rPr>
              <a:t>Bus Structure</a:t>
            </a:r>
            <a:br>
              <a:rPr sz="1600"/>
            </a:b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4.2.1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Times New Roman"/>
              </a:rPr>
              <a:t>Synchronous Bus</a:t>
            </a:r>
            <a:br>
              <a:rPr sz="1600"/>
            </a:b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4.2.2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Times New Roman"/>
              </a:rPr>
              <a:t>Asynchronous Bus</a:t>
            </a:r>
            <a:br>
              <a:rPr sz="1600"/>
            </a:b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4.2.3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Times New Roman"/>
              </a:rPr>
              <a:t>Read and Write Bus Timing of 8085 and 8086 Microprocessors</a:t>
            </a:r>
            <a:br>
              <a:rPr sz="1600"/>
            </a:b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4.3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Times New Roman"/>
              </a:rPr>
              <a:t>Memory Device Classification and Hierarchy</a:t>
            </a:r>
            <a:br>
              <a:rPr sz="1600"/>
            </a:b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4.4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Times New Roman"/>
              </a:rPr>
              <a:t>Interfacing I/O and Memory</a:t>
            </a:r>
            <a:br>
              <a:rPr sz="1600"/>
            </a:b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4.4.1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Times New Roman"/>
              </a:rPr>
              <a:t>Address Decoding</a:t>
            </a:r>
            <a:br>
              <a:rPr sz="1600"/>
            </a:b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4.4.2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Times New Roman"/>
              </a:rPr>
              <a:t>Unique and Non Unique Address Decoding</a:t>
            </a:r>
            <a:br>
              <a:rPr sz="1600"/>
            </a:b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4.4.3 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Times New Roman"/>
              </a:rPr>
              <a:t>I/O Mapped I/O and Memory Mapped I/O</a:t>
            </a:r>
            <a:br>
              <a:rPr sz="1600"/>
            </a:b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4.4.4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Times New Roman"/>
              </a:rPr>
              <a:t>Serial and Parallel Interfaces</a:t>
            </a:r>
            <a:br>
              <a:rPr sz="1600"/>
            </a:b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4.4.5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Times New Roman"/>
              </a:rPr>
              <a:t>PROM Decoders (8085, 8086)</a:t>
            </a:r>
            <a:br>
              <a:rPr sz="1600"/>
            </a:b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4.4.6 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Memory Address Decoding with NAND, Block and PROM Decoders(8085,8086)</a:t>
            </a:r>
            <a:br>
              <a:rPr sz="1600"/>
            </a:b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4.5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Times New Roman"/>
              </a:rPr>
              <a:t>Parallel Interface</a:t>
            </a:r>
            <a:br>
              <a:rPr sz="1600"/>
            </a:b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4.5.1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Times New Roman"/>
              </a:rPr>
              <a:t>Modes: Simple, Wait, Single Handshaking and Double Handshaking</a:t>
            </a:r>
            <a:br>
              <a:rPr sz="1600"/>
            </a:b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4.5.2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Times New Roman"/>
              </a:rPr>
              <a:t>Introduction to Programmable Peripheral Interface (PPI)</a:t>
            </a:r>
            <a:br>
              <a:rPr sz="1600"/>
            </a:b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4.6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Times New Roman"/>
              </a:rPr>
              <a:t>Serial Interface</a:t>
            </a:r>
            <a:br>
              <a:rPr sz="1600"/>
            </a:b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4.6.1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Times New Roman"/>
              </a:rPr>
              <a:t>Synchronous and Asynchronous Transmission</a:t>
            </a:r>
            <a:br>
              <a:rPr sz="1600"/>
            </a:b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4.6.2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Times New Roman"/>
              </a:rPr>
              <a:t>Serial Interface Standards: RS232, RS423, RS422, USB</a:t>
            </a:r>
            <a:br>
              <a:rPr sz="1600"/>
            </a:b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4.6.3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Times New Roman"/>
              </a:rPr>
              <a:t>Introduction to USART</a:t>
            </a:r>
            <a:br>
              <a:rPr sz="1600"/>
            </a:b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Calibri"/>
              </a:rPr>
              <a:t>4.7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Times New Roman"/>
              </a:rPr>
              <a:t>Introduction to Direct Memory Access (DMA) and DMA Controllers</a:t>
            </a:r>
            <a:br>
              <a:rPr sz="1600"/>
            </a:br>
            <a:endParaRPr b="0" lang="en-US" sz="1600" spc="-1" strike="noStrike">
              <a:solidFill>
                <a:schemeClr val="dk1"/>
              </a:solidFill>
              <a:latin typeface="Trebuchet M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76800" y="252360"/>
            <a:ext cx="8596080" cy="5209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1944"/>
          </a:bodyPr>
          <a:p>
            <a:pPr marL="343080" indent="-343080" defTabSz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3100" spc="-1" strike="noStrike">
                <a:solidFill>
                  <a:srgbClr val="92d050"/>
                </a:solidFill>
                <a:latin typeface="Calibri"/>
                <a:ea typeface="Times New Roman"/>
              </a:rPr>
              <a:t>5)Interrupt Operations </a:t>
            </a:r>
            <a:br>
              <a:rPr sz="3100"/>
            </a:br>
            <a:r>
              <a:rPr b="1" lang="en-US" sz="1800" spc="-1" strike="noStrike">
                <a:solidFill>
                  <a:srgbClr val="92d050"/>
                </a:solidFill>
                <a:latin typeface="Calibri"/>
                <a:ea typeface="Calibri"/>
              </a:rPr>
              <a:t>5.1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Polling versus Interrupt</a:t>
            </a:r>
            <a:br>
              <a:rPr sz="2000"/>
            </a:br>
            <a:r>
              <a:rPr b="0" lang="en-US" sz="2000" spc="-1" strike="noStrike">
                <a:solidFill>
                  <a:schemeClr val="accent1"/>
                </a:solidFill>
                <a:latin typeface="Calibri"/>
                <a:ea typeface="Calibri"/>
              </a:rPr>
              <a:t>5.2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Interrupt Processing Sequence</a:t>
            </a:r>
            <a:br>
              <a:rPr sz="2000"/>
            </a:br>
            <a:r>
              <a:rPr b="0" lang="en-US" sz="2000" spc="-1" strike="noStrike">
                <a:solidFill>
                  <a:schemeClr val="accent1"/>
                </a:solidFill>
                <a:latin typeface="Calibri"/>
                <a:ea typeface="Calibri"/>
              </a:rPr>
              <a:t>5.3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Interrupt Service Routine</a:t>
            </a:r>
            <a:br>
              <a:rPr sz="2000"/>
            </a:br>
            <a:r>
              <a:rPr b="0" lang="en-US" sz="2000" spc="-1" strike="noStrike">
                <a:solidFill>
                  <a:schemeClr val="accent1"/>
                </a:solidFill>
                <a:latin typeface="Calibri"/>
                <a:ea typeface="Calibri"/>
              </a:rPr>
              <a:t>5.4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Interrupt Processing in 8085</a:t>
            </a:r>
            <a:br>
              <a:rPr sz="2000"/>
            </a:br>
            <a:r>
              <a:rPr b="0" lang="en-US" sz="20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chemeClr val="accent1"/>
                </a:solidFill>
                <a:latin typeface="Calibri"/>
                <a:ea typeface="Calibri"/>
              </a:rPr>
              <a:t>5.4.1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Interrupt Pins and Priorities</a:t>
            </a:r>
            <a:br>
              <a:rPr sz="2000"/>
            </a:br>
            <a:r>
              <a:rPr b="0" lang="en-US" sz="20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chemeClr val="accent1"/>
                </a:solidFill>
                <a:latin typeface="Calibri"/>
                <a:ea typeface="Calibri"/>
              </a:rPr>
              <a:t>5.4.2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Using Programmable Interrupt Controllers (PIC)</a:t>
            </a:r>
            <a:br>
              <a:rPr sz="2000"/>
            </a:br>
            <a:r>
              <a:rPr b="0" lang="en-US" sz="20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chemeClr val="accent1"/>
                </a:solidFill>
                <a:latin typeface="Calibri"/>
                <a:ea typeface="Calibri"/>
              </a:rPr>
              <a:t>5.4.3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Interrupt Instructions</a:t>
            </a:r>
            <a:br>
              <a:rPr sz="2000"/>
            </a:br>
            <a:r>
              <a:rPr b="0" lang="en-US" sz="2000" spc="-1" strike="noStrike">
                <a:solidFill>
                  <a:schemeClr val="accent1"/>
                </a:solidFill>
                <a:latin typeface="Calibri"/>
                <a:ea typeface="Calibri"/>
              </a:rPr>
              <a:t>5.5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Interrupt Processing in 8086</a:t>
            </a:r>
            <a:br>
              <a:rPr sz="2000"/>
            </a:br>
            <a:r>
              <a:rPr b="0" lang="en-US" sz="20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chemeClr val="accent1"/>
                </a:solidFill>
                <a:latin typeface="Calibri"/>
                <a:ea typeface="Calibri"/>
              </a:rPr>
              <a:t>5.5.1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Interrupt Pins</a:t>
            </a:r>
            <a:br>
              <a:rPr sz="2000"/>
            </a:br>
            <a:r>
              <a:rPr b="0" lang="en-US" sz="20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chemeClr val="accent1"/>
                </a:solidFill>
                <a:latin typeface="Calibri"/>
                <a:ea typeface="Calibri"/>
              </a:rPr>
              <a:t>5.5.2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Interrupt Vector Table and its Organization</a:t>
            </a:r>
            <a:br>
              <a:rPr sz="2000"/>
            </a:br>
            <a:r>
              <a:rPr b="0" lang="en-US" sz="20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chemeClr val="accent1"/>
                </a:solidFill>
                <a:latin typeface="Calibri"/>
                <a:ea typeface="Calibri"/>
              </a:rPr>
              <a:t>5.5.3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Software and Hardware Interrupts</a:t>
            </a:r>
            <a:br>
              <a:rPr sz="2000"/>
            </a:br>
            <a:r>
              <a:rPr b="0" lang="en-US" sz="20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chemeClr val="accent1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chemeClr val="accent1"/>
                </a:solidFill>
                <a:latin typeface="Calibri"/>
                <a:ea typeface="Calibri"/>
              </a:rPr>
              <a:t>5.5.4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Interrupt Priorities</a:t>
            </a:r>
            <a:br>
              <a:rPr sz="6000"/>
            </a:br>
            <a:endParaRPr b="0" lang="en-US" sz="2000" spc="-1" strike="noStrike">
              <a:solidFill>
                <a:schemeClr val="dk1"/>
              </a:solidFill>
              <a:latin typeface="Trebuchet M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48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743040" indent="-28584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92d050"/>
                </a:solidFill>
                <a:latin typeface="Calibri"/>
                <a:ea typeface="Times New Roman"/>
              </a:rPr>
              <a:t>6) Advanced Topics </a:t>
            </a:r>
            <a:br>
              <a:rPr sz="2400"/>
            </a:br>
            <a:r>
              <a:rPr b="0" lang="en-US" sz="2000" spc="-1" strike="noStrike">
                <a:solidFill>
                  <a:srgbClr val="92d050"/>
                </a:solidFill>
                <a:latin typeface="Calibri"/>
                <a:ea typeface="Calibri"/>
              </a:rPr>
              <a:t>6.1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Multiprocessing Systems</a:t>
            </a:r>
            <a:br>
              <a:rPr sz="2000"/>
            </a:br>
            <a:r>
              <a:rPr b="0" lang="en-US" sz="2000" spc="-1" strike="noStrike">
                <a:solidFill>
                  <a:schemeClr val="dk2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chemeClr val="dk2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rgbClr val="92d050"/>
                </a:solidFill>
                <a:latin typeface="Calibri"/>
                <a:ea typeface="Calibri"/>
              </a:rPr>
              <a:t>6.1.1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Real and Pseudo‐Parallelism</a:t>
            </a:r>
            <a:br>
              <a:rPr sz="2000"/>
            </a:br>
            <a:r>
              <a:rPr b="0" lang="en-US" sz="2000" spc="-1" strike="noStrike">
                <a:solidFill>
                  <a:schemeClr val="dk2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chemeClr val="dk2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rgbClr val="92d050"/>
                </a:solidFill>
                <a:latin typeface="Calibri"/>
                <a:ea typeface="Calibri"/>
              </a:rPr>
              <a:t>6.1.2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Flynn’s Classification</a:t>
            </a:r>
            <a:br>
              <a:rPr sz="2000"/>
            </a:br>
            <a:r>
              <a:rPr b="0" lang="en-US" sz="2000" spc="-1" strike="noStrike">
                <a:solidFill>
                  <a:schemeClr val="dk2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chemeClr val="dk2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rgbClr val="92d050"/>
                </a:solidFill>
                <a:latin typeface="Calibri"/>
                <a:ea typeface="Calibri"/>
              </a:rPr>
              <a:t>6.1.3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Instruction Level, Thread Level and Process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2000" spc="-1" strike="noStrike">
                <a:solidFill>
                  <a:srgbClr val="92d050"/>
                </a:solidFill>
                <a:latin typeface="Calibri"/>
                <a:ea typeface="Times New Roman"/>
              </a:rPr>
              <a:t>	</a:t>
            </a:r>
            <a:r>
              <a:rPr b="0" lang="en-US" sz="2000" spc="-1" strike="noStrike">
                <a:solidFill>
                  <a:srgbClr val="92d050"/>
                </a:solidFill>
                <a:latin typeface="Calibri"/>
                <a:ea typeface="Times New Roman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Level Parallelism</a:t>
            </a:r>
            <a:br>
              <a:rPr sz="2000"/>
            </a:br>
            <a:r>
              <a:rPr b="0" lang="en-US" sz="2000" spc="-1" strike="noStrike">
                <a:solidFill>
                  <a:schemeClr val="dk2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chemeClr val="dk2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rgbClr val="92d050"/>
                </a:solidFill>
                <a:latin typeface="Calibri"/>
                <a:ea typeface="Calibri"/>
              </a:rPr>
              <a:t>6.1.4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Inter process Communication, Resource Allocation and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Deadlock</a:t>
            </a:r>
            <a:br>
              <a:rPr sz="2000"/>
            </a:br>
            <a:r>
              <a:rPr b="0" lang="en-US" sz="2000" spc="-1" strike="noStrike">
                <a:solidFill>
                  <a:schemeClr val="dk2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chemeClr val="dk2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rgbClr val="92d050"/>
                </a:solidFill>
                <a:latin typeface="Calibri"/>
                <a:ea typeface="Calibri"/>
              </a:rPr>
              <a:t>6.1.5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Features of Typical Operating System</a:t>
            </a:r>
            <a:br>
              <a:rPr sz="2000"/>
            </a:br>
            <a:r>
              <a:rPr b="0" lang="en-US" sz="2000" spc="-1" strike="noStrike">
                <a:solidFill>
                  <a:srgbClr val="92d050"/>
                </a:solidFill>
                <a:latin typeface="Calibri"/>
                <a:ea typeface="Calibri"/>
              </a:rPr>
              <a:t>6.2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Different Microprocessor Architectures</a:t>
            </a:r>
            <a:br>
              <a:rPr sz="2000"/>
            </a:br>
            <a:r>
              <a:rPr b="0" lang="en-US" sz="2000" spc="-1" strike="noStrike">
                <a:solidFill>
                  <a:schemeClr val="dk2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chemeClr val="dk2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rgbClr val="92d050"/>
                </a:solidFill>
                <a:latin typeface="Calibri"/>
                <a:ea typeface="Calibri"/>
              </a:rPr>
              <a:t>6.2.1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Register Based and Accumulator Based Architecture</a:t>
            </a:r>
            <a:br>
              <a:rPr sz="2000"/>
            </a:br>
            <a:r>
              <a:rPr b="0" lang="en-US" sz="2000" spc="-1" strike="noStrike">
                <a:solidFill>
                  <a:schemeClr val="dk2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chemeClr val="dk2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rgbClr val="92d050"/>
                </a:solidFill>
                <a:latin typeface="Calibri"/>
                <a:ea typeface="Calibri"/>
              </a:rPr>
              <a:t>6.2.2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RISC and CISC Architectures</a:t>
            </a:r>
            <a:br>
              <a:rPr sz="2000"/>
            </a:br>
            <a:r>
              <a:rPr b="0" lang="en-US" sz="2000" spc="-1" strike="noStrike">
                <a:solidFill>
                  <a:schemeClr val="dk2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chemeClr val="dk2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rgbClr val="92d050"/>
                </a:solidFill>
                <a:latin typeface="Calibri"/>
                <a:ea typeface="Calibri"/>
              </a:rPr>
              <a:t>6.2.3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Times New Roman"/>
              </a:rPr>
              <a:t>Digital Signal Processors</a:t>
            </a:r>
            <a:br>
              <a:rPr sz="4000"/>
            </a:br>
            <a:endParaRPr b="0" lang="en-US" sz="2000" spc="-1" strike="noStrike">
              <a:solidFill>
                <a:schemeClr val="dk1"/>
              </a:solidFill>
              <a:latin typeface="Trebuchet M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76800" y="608760"/>
            <a:ext cx="8596080" cy="523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14440" indent="-514440" defTabSz="457200">
              <a:lnSpc>
                <a:spcPct val="115000"/>
              </a:lnSpc>
              <a:buClr>
                <a:srgbClr val="92d050"/>
              </a:buClr>
              <a:buFont typeface="Wingdings" charset="2"/>
              <a:buChar char=""/>
            </a:pPr>
            <a:r>
              <a:rPr b="1" lang="en-US" sz="4000" spc="-1" strike="noStrike">
                <a:solidFill>
                  <a:srgbClr val="92d050"/>
                </a:solidFill>
                <a:latin typeface="Times New Roman"/>
                <a:ea typeface="Times New Roman"/>
              </a:rPr>
              <a:t>References:</a:t>
            </a:r>
            <a:br>
              <a:rPr sz="2400"/>
            </a:br>
            <a:r>
              <a:rPr b="0" lang="en-US" sz="2400" spc="-1" strike="noStrike">
                <a:solidFill>
                  <a:schemeClr val="accent1"/>
                </a:solidFill>
                <a:latin typeface="Calibri"/>
                <a:ea typeface="Calibri"/>
              </a:rPr>
              <a:t>1.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Ramesh S. Gaonkar, “Microprocessor Architecture, Programming and Application with 8085”, 5th Edition 2002, Prentice Hall</a:t>
            </a:r>
            <a:br>
              <a:rPr sz="2400"/>
            </a:br>
            <a:r>
              <a:rPr b="0" lang="en-US" sz="2400" spc="-1" strike="noStrike">
                <a:solidFill>
                  <a:srgbClr val="92d050"/>
                </a:solidFill>
                <a:latin typeface="Times New Roman"/>
                <a:ea typeface="Times New Roman"/>
              </a:rPr>
              <a:t>2.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Peter Abel, “IBM PC Assembly Language and Programming”, 5th Edition 2001, Pearson Education Inc.</a:t>
            </a:r>
            <a:br>
              <a:rPr sz="2400"/>
            </a:br>
            <a:r>
              <a:rPr b="0" lang="en-US" sz="2400" spc="-1" strike="noStrike">
                <a:solidFill>
                  <a:srgbClr val="92d050"/>
                </a:solidFill>
                <a:latin typeface="Times New Roman"/>
                <a:ea typeface="Calibri"/>
              </a:rPr>
              <a:t>3</a:t>
            </a:r>
            <a:r>
              <a:rPr b="0" lang="en-US" sz="2400" spc="-1" strike="noStrike">
                <a:solidFill>
                  <a:srgbClr val="92d050"/>
                </a:solidFill>
                <a:latin typeface="Times New Roman"/>
                <a:ea typeface="Times New Roman"/>
              </a:rPr>
              <a:t>.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D. V. Hall, “Microprocessor and Interfacing, Programming and Hardware”, 2nd Edition 1999, Tata McGraw Hill</a:t>
            </a:r>
            <a:br>
              <a:rPr sz="2400"/>
            </a:br>
            <a:r>
              <a:rPr b="0" lang="en-US" sz="2400" spc="-1" strike="noStrike">
                <a:solidFill>
                  <a:srgbClr val="92d050"/>
                </a:solidFill>
                <a:latin typeface="Times New Roman"/>
                <a:ea typeface="Times New Roman"/>
              </a:rPr>
              <a:t>4</a:t>
            </a: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Times New Roman"/>
              </a:rPr>
              <a:t>. Course manual on Microprocessor</a:t>
            </a:r>
            <a:br>
              <a:rPr sz="2400"/>
            </a:b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Times New Roman"/>
              </a:rPr>
              <a:t>By Deepak Gautam/Batu Krishna Chalise</a:t>
            </a:r>
            <a:br>
              <a:rPr sz="2400"/>
            </a:br>
            <a:r>
              <a:rPr b="0" lang="en-US" sz="2400" spc="-1" strike="noStrike">
                <a:solidFill>
                  <a:srgbClr val="92d050"/>
                </a:solidFill>
                <a:latin typeface="Times New Roman"/>
                <a:ea typeface="Times New Roman"/>
              </a:rPr>
              <a:t>5. </a:t>
            </a: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Times New Roman"/>
              </a:rPr>
              <a:t>Lab Manual</a:t>
            </a:r>
            <a:endParaRPr b="0" lang="en-US" sz="2400" spc="-1" strike="noStrike">
              <a:solidFill>
                <a:schemeClr val="dk1"/>
              </a:solidFill>
              <a:latin typeface="Trebuchet M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itchFamily="0" charset="1"/>
        <a:ea typeface=""/>
        <a:cs typeface=""/>
      </a:majorFont>
      <a:minorFont>
        <a:latin typeface="Trebuchet M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  <a:tileRect l="0" t="0" r="0" b="0"/>
        </a:gradFill>
      </a:fillStyleLst>
      <a:lnStyleLst>
        <a:ln w="12700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146</TotalTime>
  <Application>LibreOffice/7.6.3.2$Linux_X86_64 LibreOffice_project/60$Build-2</Application>
  <AppVersion>15.0000</AppVersion>
  <Words>14206</Words>
  <Paragraphs>448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2023-11-30T02:39:45Z</dcterms:created>
  <dc:creator>Nibesh Barahi</dc:creator>
  <dc:description/>
  <dc:language>en-US</dc:language>
  <cp:lastModifiedBy/>
  <cp:lastPrinted>2023-11-30T02:39:45Z</cp:lastPrinted>
  <dcterms:modified xsi:type="dcterms:W3CDTF">2023-12-05T09:26:43Z</dcterms:modified>
  <cp:revision>168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1033-11.1.0.11708</vt:lpwstr>
  </property>
  <property fmtid="{D5CDD505-2E9C-101B-9397-08002B2CF9AE}" pid="4" name="Notes">
    <vt:i4>1</vt:i4>
  </property>
  <property fmtid="{D5CDD505-2E9C-101B-9397-08002B2CF9AE}" pid="5" name="PresentationFormat">
    <vt:lpwstr>Widescreen</vt:lpwstr>
  </property>
  <property fmtid="{D5CDD505-2E9C-101B-9397-08002B2CF9AE}" pid="6" name="Slides">
    <vt:i4>47</vt:i4>
  </property>
</Properties>
</file>